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3" r:id="rId2"/>
  </p:sldMasterIdLst>
  <p:notesMasterIdLst>
    <p:notesMasterId r:id="rId23"/>
  </p:notesMasterIdLst>
  <p:sldIdLst>
    <p:sldId id="483" r:id="rId3"/>
    <p:sldId id="488" r:id="rId4"/>
    <p:sldId id="490" r:id="rId5"/>
    <p:sldId id="529" r:id="rId6"/>
    <p:sldId id="475" r:id="rId7"/>
    <p:sldId id="485" r:id="rId8"/>
    <p:sldId id="486" r:id="rId9"/>
    <p:sldId id="495" r:id="rId10"/>
    <p:sldId id="484" r:id="rId11"/>
    <p:sldId id="496" r:id="rId12"/>
    <p:sldId id="481" r:id="rId13"/>
    <p:sldId id="497" r:id="rId14"/>
    <p:sldId id="487" r:id="rId15"/>
    <p:sldId id="531" r:id="rId16"/>
    <p:sldId id="530" r:id="rId17"/>
    <p:sldId id="499" r:id="rId18"/>
    <p:sldId id="498" r:id="rId19"/>
    <p:sldId id="480" r:id="rId20"/>
    <p:sldId id="500" r:id="rId21"/>
    <p:sldId id="494"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C9A8"/>
    <a:srgbClr val="18232F"/>
    <a:srgbClr val="F55A07"/>
    <a:srgbClr val="FDFDFD"/>
    <a:srgbClr val="2377A3"/>
    <a:srgbClr val="7693A0"/>
    <a:srgbClr val="FDFDFE"/>
    <a:srgbClr val="FEFEFE"/>
    <a:srgbClr val="51D9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57" autoAdjust="0"/>
    <p:restoredTop sz="78047" autoAdjust="0"/>
  </p:normalViewPr>
  <p:slideViewPr>
    <p:cSldViewPr snapToGrid="0" showGuides="1">
      <p:cViewPr>
        <p:scale>
          <a:sx n="90" d="100"/>
          <a:sy n="90" d="100"/>
        </p:scale>
        <p:origin x="2528" y="71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8184F0-2E80-4FB2-AF16-0B7BB56BE03A}" type="datetimeFigureOut">
              <a:rPr lang="zh-CN" altLang="en-US" smtClean="0"/>
              <a:t>2019/6/24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DDF61-6126-414C-A9A8-90DEBF409378}" type="slidenum">
              <a:rPr lang="zh-CN" altLang="en-US" smtClean="0"/>
              <a:t>‹#›</a:t>
            </a:fld>
            <a:endParaRPr lang="zh-CN" altLang="en-US"/>
          </a:p>
        </p:txBody>
      </p:sp>
    </p:spTree>
    <p:extLst>
      <p:ext uri="{BB962C8B-B14F-4D97-AF65-F5344CB8AC3E}">
        <p14:creationId xmlns:p14="http://schemas.microsoft.com/office/powerpoint/2010/main" val="3492810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大家好我們是第</a:t>
            </a:r>
            <a:r>
              <a:rPr kumimoji="1" lang="en-US" altLang="zh-CN" dirty="0"/>
              <a:t>10</a:t>
            </a:r>
            <a:r>
              <a:rPr kumimoji="1" lang="zh-CN" altLang="en-US" dirty="0"/>
              <a:t>組</a:t>
            </a:r>
            <a:endParaRPr kumimoji="1" lang="en-US" altLang="zh-CN" dirty="0"/>
          </a:p>
          <a:p>
            <a:r>
              <a:rPr kumimoji="1" lang="zh-CN" altLang="en-US" dirty="0"/>
              <a:t>我們這組的主題是商品推薦系統</a:t>
            </a:r>
            <a:endParaRPr kumimoji="1" lang="en-US" altLang="zh-CN" dirty="0"/>
          </a:p>
          <a:p>
            <a:r>
              <a:rPr kumimoji="1" lang="zh-CN" altLang="en-US" dirty="0"/>
              <a:t>我們採用的是類決策樹的模型</a:t>
            </a:r>
            <a:endParaRPr kumimoji="1" lang="en-US" altLang="zh-TW" dirty="0"/>
          </a:p>
          <a:p>
            <a:endParaRPr kumimoji="1" lang="zh-TW" altLang="en-US" dirty="0"/>
          </a:p>
        </p:txBody>
      </p:sp>
      <p:sp>
        <p:nvSpPr>
          <p:cNvPr id="4" name="投影片編號版面配置區 3"/>
          <p:cNvSpPr>
            <a:spLocks noGrp="1"/>
          </p:cNvSpPr>
          <p:nvPr>
            <p:ph type="sldNum" sz="quarter" idx="5"/>
          </p:nvPr>
        </p:nvSpPr>
        <p:spPr/>
        <p:txBody>
          <a:bodyPr/>
          <a:lstStyle/>
          <a:p>
            <a:fld id="{0DCDDF61-6126-414C-A9A8-90DEBF409378}" type="slidenum">
              <a:rPr lang="zh-CN" altLang="en-US" smtClean="0"/>
              <a:t>1</a:t>
            </a:fld>
            <a:endParaRPr lang="zh-CN" altLang="en-US"/>
          </a:p>
        </p:txBody>
      </p:sp>
    </p:spTree>
    <p:extLst>
      <p:ext uri="{BB962C8B-B14F-4D97-AF65-F5344CB8AC3E}">
        <p14:creationId xmlns:p14="http://schemas.microsoft.com/office/powerpoint/2010/main" val="3065603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這邊是模型在訓練集和驗證集上的表現</a:t>
            </a:r>
            <a:endParaRPr kumimoji="1" lang="en-US" altLang="zh-CN" dirty="0"/>
          </a:p>
          <a:p>
            <a:endParaRPr kumimoji="1" lang="en-US" altLang="zh-TW" dirty="0"/>
          </a:p>
        </p:txBody>
      </p:sp>
      <p:sp>
        <p:nvSpPr>
          <p:cNvPr id="4" name="投影片編號版面配置區 3"/>
          <p:cNvSpPr>
            <a:spLocks noGrp="1"/>
          </p:cNvSpPr>
          <p:nvPr>
            <p:ph type="sldNum" sz="quarter" idx="5"/>
          </p:nvPr>
        </p:nvSpPr>
        <p:spPr/>
        <p:txBody>
          <a:bodyPr/>
          <a:lstStyle/>
          <a:p>
            <a:fld id="{0DCDDF61-6126-414C-A9A8-90DEBF409378}" type="slidenum">
              <a:rPr lang="zh-CN" altLang="en-US" smtClean="0"/>
              <a:t>14</a:t>
            </a:fld>
            <a:endParaRPr lang="zh-CN" altLang="en-US"/>
          </a:p>
        </p:txBody>
      </p:sp>
    </p:spTree>
    <p:extLst>
      <p:ext uri="{BB962C8B-B14F-4D97-AF65-F5344CB8AC3E}">
        <p14:creationId xmlns:p14="http://schemas.microsoft.com/office/powerpoint/2010/main" val="3151784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這是我們拿訓練好的模型去預測測試集得出來的結果</a:t>
            </a:r>
            <a:endParaRPr kumimoji="1" lang="en-US" altLang="zh-TW" dirty="0"/>
          </a:p>
          <a:p>
            <a:endParaRPr kumimoji="1" lang="en-US" altLang="zh-TW" dirty="0"/>
          </a:p>
          <a:p>
            <a:r>
              <a:rPr kumimoji="1" lang="zh-TW" altLang="en-US" dirty="0"/>
              <a:t>可以看到測試集中的樣本如同訓練集一樣</a:t>
            </a:r>
            <a:r>
              <a:rPr kumimoji="1" lang="zh-CN" altLang="en-US" dirty="0"/>
              <a:t>大部分購買類別是</a:t>
            </a:r>
            <a:r>
              <a:rPr kumimoji="1" lang="en-US" altLang="zh-CN" dirty="0"/>
              <a:t>a, d, e </a:t>
            </a:r>
            <a:r>
              <a:rPr kumimoji="1" lang="zh-CN" altLang="en-US" dirty="0"/>
              <a:t>而</a:t>
            </a:r>
            <a:r>
              <a:rPr kumimoji="1" lang="en-US" altLang="zh-CN" dirty="0"/>
              <a:t>g</a:t>
            </a:r>
            <a:r>
              <a:rPr kumimoji="1" lang="zh-CN" altLang="en-US" dirty="0"/>
              <a:t>佔少數</a:t>
            </a:r>
            <a:endParaRPr kumimoji="1" lang="en-US" altLang="zh-CN" dirty="0"/>
          </a:p>
          <a:p>
            <a:endParaRPr kumimoji="1" lang="en-US" altLang="zh-TW" dirty="0"/>
          </a:p>
          <a:p>
            <a:r>
              <a:rPr kumimoji="1" lang="zh-TW" altLang="en-US" dirty="0"/>
              <a:t>整體的預測準確度達到</a:t>
            </a:r>
            <a:r>
              <a:rPr kumimoji="1" lang="en-US" altLang="zh-TW" dirty="0"/>
              <a:t>92.9% </a:t>
            </a:r>
          </a:p>
          <a:p>
            <a:endParaRPr kumimoji="1" lang="en-US" altLang="zh-TW" dirty="0"/>
          </a:p>
          <a:p>
            <a:r>
              <a:rPr kumimoji="1" lang="zh-CN" altLang="en-US" dirty="0"/>
              <a:t>而各自類別下的相關評估比率在右下角</a:t>
            </a:r>
            <a:endParaRPr kumimoji="1" lang="en-US" altLang="zh-CN" dirty="0"/>
          </a:p>
          <a:p>
            <a:endParaRPr kumimoji="1" lang="en-US" altLang="zh-TW" dirty="0"/>
          </a:p>
          <a:p>
            <a:r>
              <a:rPr kumimoji="1" lang="zh-CN" altLang="en-US" dirty="0"/>
              <a:t>可以看到大部分的</a:t>
            </a:r>
            <a:r>
              <a:rPr kumimoji="1" lang="en-US" altLang="zh-CN" dirty="0"/>
              <a:t>sensitivity </a:t>
            </a:r>
            <a:r>
              <a:rPr kumimoji="1" lang="zh-CN" altLang="en-US" dirty="0"/>
              <a:t>和</a:t>
            </a:r>
            <a:r>
              <a:rPr kumimoji="1" lang="en-US" altLang="zh-CN" dirty="0"/>
              <a:t>specificity </a:t>
            </a:r>
            <a:r>
              <a:rPr kumimoji="1" lang="zh-CN" altLang="en-US" dirty="0"/>
              <a:t>都滿高的</a:t>
            </a:r>
            <a:endParaRPr kumimoji="1" lang="en-US" altLang="zh-CN" dirty="0"/>
          </a:p>
          <a:p>
            <a:endParaRPr kumimoji="1" lang="en-US" altLang="zh-CN" dirty="0"/>
          </a:p>
          <a:p>
            <a:r>
              <a:rPr kumimoji="1" lang="zh-CN" altLang="en-US" dirty="0"/>
              <a:t>只有樣本數較少的</a:t>
            </a:r>
            <a:r>
              <a:rPr kumimoji="1" lang="en-US" altLang="zh-CN" dirty="0" err="1"/>
              <a:t>f,g</a:t>
            </a:r>
            <a:r>
              <a:rPr kumimoji="1" lang="en-US" altLang="zh-CN" dirty="0"/>
              <a:t> </a:t>
            </a:r>
            <a:r>
              <a:rPr kumimoji="1" lang="zh-CN" altLang="en-US" dirty="0"/>
              <a:t>預測效果較差</a:t>
            </a:r>
            <a:endParaRPr kumimoji="1" lang="en-US" altLang="zh-CN" dirty="0"/>
          </a:p>
          <a:p>
            <a:endParaRPr kumimoji="1" lang="en-US" altLang="zh-TW" dirty="0"/>
          </a:p>
          <a:p>
            <a:r>
              <a:rPr kumimoji="1" lang="zh-TW" altLang="en-US" dirty="0"/>
              <a:t>至於類別</a:t>
            </a:r>
            <a:r>
              <a:rPr kumimoji="1" lang="en-US" altLang="zh-TW" dirty="0"/>
              <a:t>b</a:t>
            </a:r>
            <a:r>
              <a:rPr kumimoji="1" lang="zh-CN" altLang="en-US" dirty="0"/>
              <a:t>雖然不多但是預測成效卻不錯我們認為是之前所提到把缺失值視為特徵保留的原因</a:t>
            </a:r>
            <a:endParaRPr kumimoji="1" lang="en-US" altLang="zh-CN" dirty="0"/>
          </a:p>
          <a:p>
            <a:endParaRPr kumimoji="1" lang="en-US" altLang="zh-TW" dirty="0"/>
          </a:p>
          <a:p>
            <a:r>
              <a:rPr kumimoji="1" lang="zh-TW" altLang="en-US" dirty="0"/>
              <a:t>因為那時出現</a:t>
            </a:r>
            <a:r>
              <a:rPr kumimoji="1" lang="en-US" altLang="zh-TW" dirty="0"/>
              <a:t>NA</a:t>
            </a:r>
            <a:r>
              <a:rPr kumimoji="1" lang="zh-CN" altLang="en-US" dirty="0"/>
              <a:t>特徵表現的就是購買類別</a:t>
            </a:r>
            <a:r>
              <a:rPr kumimoji="1" lang="en-US" altLang="zh-CN" dirty="0"/>
              <a:t>b</a:t>
            </a:r>
          </a:p>
          <a:p>
            <a:endParaRPr kumimoji="1" lang="en-US" altLang="zh-TW" dirty="0"/>
          </a:p>
        </p:txBody>
      </p:sp>
      <p:sp>
        <p:nvSpPr>
          <p:cNvPr id="4" name="投影片編號版面配置區 3"/>
          <p:cNvSpPr>
            <a:spLocks noGrp="1"/>
          </p:cNvSpPr>
          <p:nvPr>
            <p:ph type="sldNum" sz="quarter" idx="5"/>
          </p:nvPr>
        </p:nvSpPr>
        <p:spPr/>
        <p:txBody>
          <a:bodyPr/>
          <a:lstStyle/>
          <a:p>
            <a:fld id="{0DCDDF61-6126-414C-A9A8-90DEBF409378}" type="slidenum">
              <a:rPr lang="zh-CN" altLang="en-US" smtClean="0"/>
              <a:t>15</a:t>
            </a:fld>
            <a:endParaRPr lang="zh-CN" altLang="en-US"/>
          </a:p>
        </p:txBody>
      </p:sp>
    </p:spTree>
    <p:extLst>
      <p:ext uri="{BB962C8B-B14F-4D97-AF65-F5344CB8AC3E}">
        <p14:creationId xmlns:p14="http://schemas.microsoft.com/office/powerpoint/2010/main" val="3686621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這張圖則是模型訓練後所提供的資訊</a:t>
            </a:r>
            <a:endParaRPr kumimoji="1" lang="en-US" altLang="zh-TW" dirty="0"/>
          </a:p>
          <a:p>
            <a:endParaRPr kumimoji="1" lang="en-US" altLang="zh-TW" dirty="0"/>
          </a:p>
          <a:p>
            <a:r>
              <a:rPr kumimoji="1" lang="zh-TW" altLang="en-US" dirty="0"/>
              <a:t>可是說是模型針對各個變數在判斷結果上哪個更重要</a:t>
            </a:r>
            <a:endParaRPr kumimoji="1" lang="en-US" altLang="zh-TW" dirty="0"/>
          </a:p>
          <a:p>
            <a:endParaRPr kumimoji="1" lang="en-US" altLang="zh-TW" dirty="0"/>
          </a:p>
          <a:p>
            <a:r>
              <a:rPr kumimoji="1" lang="zh-CN" altLang="en-US" dirty="0"/>
              <a:t>這張圖我列了前</a:t>
            </a:r>
            <a:r>
              <a:rPr kumimoji="1" lang="en-US" altLang="zh-CN" dirty="0"/>
              <a:t>25</a:t>
            </a:r>
            <a:r>
              <a:rPr kumimoji="1" lang="zh-CN" altLang="en-US" dirty="0"/>
              <a:t>項的特徵</a:t>
            </a:r>
            <a:endParaRPr kumimoji="1" lang="en-US" altLang="zh-TW" dirty="0"/>
          </a:p>
          <a:p>
            <a:endParaRPr kumimoji="1" lang="en-US" altLang="zh-TW" dirty="0"/>
          </a:p>
          <a:p>
            <a:r>
              <a:rPr kumimoji="1" lang="zh-TW" altLang="en-US" dirty="0"/>
              <a:t>可以看到前幾個其實都是過去購買的數據</a:t>
            </a:r>
            <a:endParaRPr kumimoji="1" lang="en-US" altLang="zh-TW" dirty="0"/>
          </a:p>
          <a:p>
            <a:endParaRPr kumimoji="1" lang="en-US" altLang="zh-TW" dirty="0"/>
          </a:p>
          <a:p>
            <a:r>
              <a:rPr kumimoji="1" lang="zh-TW" altLang="en-US" dirty="0"/>
              <a:t>也就是說雖然我們給的資料裡面包含了大量的特徵</a:t>
            </a:r>
            <a:endParaRPr kumimoji="1" lang="en-US" altLang="zh-TW" dirty="0"/>
          </a:p>
          <a:p>
            <a:endParaRPr kumimoji="1" lang="en-US" altLang="zh-TW" dirty="0"/>
          </a:p>
          <a:p>
            <a:r>
              <a:rPr kumimoji="1" lang="zh-TW" altLang="en-US" dirty="0"/>
              <a:t>但是最後模型還是先依照了過去購買數據來決定</a:t>
            </a:r>
            <a:endParaRPr kumimoji="1" lang="en-US" altLang="zh-TW" dirty="0"/>
          </a:p>
          <a:p>
            <a:endParaRPr kumimoji="1" lang="en-US" altLang="zh-TW" dirty="0"/>
          </a:p>
          <a:p>
            <a:r>
              <a:rPr kumimoji="1" lang="zh-CN" altLang="en-US" dirty="0"/>
              <a:t>不過也可以看到前幾項特徵中有一個是行為</a:t>
            </a:r>
            <a:r>
              <a:rPr kumimoji="1" lang="en-US" altLang="zh-CN" dirty="0"/>
              <a:t>1</a:t>
            </a:r>
            <a:r>
              <a:rPr kumimoji="1" lang="zh-CN" altLang="en-US" dirty="0"/>
              <a:t>的</a:t>
            </a:r>
            <a:r>
              <a:rPr kumimoji="1" lang="en-US" altLang="zh-CN" dirty="0"/>
              <a:t>NA </a:t>
            </a:r>
          </a:p>
          <a:p>
            <a:endParaRPr kumimoji="1" lang="en-US" altLang="zh-CN" dirty="0"/>
          </a:p>
          <a:p>
            <a:r>
              <a:rPr kumimoji="1" lang="zh-CN" altLang="en-US" dirty="0"/>
              <a:t>再後面是身高的缺失值</a:t>
            </a:r>
            <a:endParaRPr kumimoji="1" lang="en-US" altLang="zh-CN" dirty="0"/>
          </a:p>
          <a:p>
            <a:endParaRPr kumimoji="1" lang="en-US" altLang="zh-CN" dirty="0"/>
          </a:p>
          <a:p>
            <a:r>
              <a:rPr kumimoji="1" lang="zh-CN" altLang="en-US" dirty="0"/>
              <a:t>也再度驗證我們將缺失值保留後的確能對預測產生幫助</a:t>
            </a:r>
            <a:endParaRPr kumimoji="1" lang="en-US" altLang="zh-CN" dirty="0"/>
          </a:p>
        </p:txBody>
      </p:sp>
      <p:sp>
        <p:nvSpPr>
          <p:cNvPr id="4" name="投影片編號版面配置區 3"/>
          <p:cNvSpPr>
            <a:spLocks noGrp="1"/>
          </p:cNvSpPr>
          <p:nvPr>
            <p:ph type="sldNum" sz="quarter" idx="5"/>
          </p:nvPr>
        </p:nvSpPr>
        <p:spPr/>
        <p:txBody>
          <a:bodyPr/>
          <a:lstStyle/>
          <a:p>
            <a:fld id="{0DCDDF61-6126-414C-A9A8-90DEBF409378}" type="slidenum">
              <a:rPr lang="zh-CN" altLang="en-US" smtClean="0"/>
              <a:t>16</a:t>
            </a:fld>
            <a:endParaRPr lang="zh-CN" altLang="en-US"/>
          </a:p>
        </p:txBody>
      </p:sp>
    </p:spTree>
    <p:extLst>
      <p:ext uri="{BB962C8B-B14F-4D97-AF65-F5344CB8AC3E}">
        <p14:creationId xmlns:p14="http://schemas.microsoft.com/office/powerpoint/2010/main" val="1512228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這是我們報告的大綱</a:t>
            </a:r>
            <a:endParaRPr kumimoji="1" lang="en-US" altLang="zh-TW" dirty="0"/>
          </a:p>
          <a:p>
            <a:r>
              <a:rPr kumimoji="1" lang="zh-TW" altLang="en-US" dirty="0"/>
              <a:t>會先介紹什麼是我們這次的目標以及我們的資料</a:t>
            </a:r>
            <a:endParaRPr kumimoji="1" lang="en-US" altLang="zh-TW" dirty="0"/>
          </a:p>
          <a:p>
            <a:r>
              <a:rPr kumimoji="1" lang="zh-TW" altLang="en-US" dirty="0"/>
              <a:t>再來講解我們對資料的處理</a:t>
            </a:r>
            <a:r>
              <a:rPr kumimoji="1" lang="zh-CN" altLang="en-US" dirty="0"/>
              <a:t>以及採用的模型</a:t>
            </a:r>
            <a:endParaRPr kumimoji="1" lang="en-US" altLang="zh-CN" dirty="0"/>
          </a:p>
          <a:p>
            <a:r>
              <a:rPr kumimoji="1" lang="zh-CN" altLang="en-US" dirty="0"/>
              <a:t>最後是分析的結果與結論</a:t>
            </a:r>
            <a:endParaRPr kumimoji="1" lang="en-US" altLang="zh-TW" dirty="0"/>
          </a:p>
        </p:txBody>
      </p:sp>
      <p:sp>
        <p:nvSpPr>
          <p:cNvPr id="4" name="投影片編號版面配置區 3"/>
          <p:cNvSpPr>
            <a:spLocks noGrp="1"/>
          </p:cNvSpPr>
          <p:nvPr>
            <p:ph type="sldNum" sz="quarter" idx="5"/>
          </p:nvPr>
        </p:nvSpPr>
        <p:spPr/>
        <p:txBody>
          <a:bodyPr/>
          <a:lstStyle/>
          <a:p>
            <a:fld id="{0DCDDF61-6126-414C-A9A8-90DEBF409378}" type="slidenum">
              <a:rPr lang="zh-CN" altLang="en-US" smtClean="0"/>
              <a:t>2</a:t>
            </a:fld>
            <a:endParaRPr lang="zh-CN" altLang="en-US"/>
          </a:p>
        </p:txBody>
      </p:sp>
    </p:spTree>
    <p:extLst>
      <p:ext uri="{BB962C8B-B14F-4D97-AF65-F5344CB8AC3E}">
        <p14:creationId xmlns:p14="http://schemas.microsoft.com/office/powerpoint/2010/main" val="4252883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相信大家一定有這樣的經驗</a:t>
            </a:r>
            <a:endParaRPr kumimoji="1" lang="en-US" altLang="zh-TW" dirty="0"/>
          </a:p>
          <a:p>
            <a:r>
              <a:rPr kumimoji="1" lang="zh-TW" altLang="en-US" dirty="0"/>
              <a:t>在吃飯的時候看到菜單上一堆餐點</a:t>
            </a:r>
            <a:endParaRPr kumimoji="1" lang="en-US" altLang="zh-TW" dirty="0"/>
          </a:p>
          <a:p>
            <a:r>
              <a:rPr kumimoji="1" lang="zh-TW" altLang="en-US" dirty="0"/>
              <a:t>可是一直不知道點什麼就想了很久</a:t>
            </a:r>
            <a:endParaRPr kumimoji="1" lang="en-US" altLang="zh-TW" dirty="0"/>
          </a:p>
          <a:p>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大家先看這兩張圖</a:t>
            </a: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這是在</a:t>
            </a:r>
            <a:r>
              <a:rPr kumimoji="1" lang="en-US" altLang="zh-TW" dirty="0"/>
              <a:t>2000</a:t>
            </a:r>
            <a:r>
              <a:rPr kumimoji="1" lang="zh-CN" altLang="en-US" dirty="0"/>
              <a:t>年時心理學家做的一個實驗</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他們在兩天中個別在超市的攤位上</a:t>
            </a:r>
            <a:r>
              <a:rPr kumimoji="1" lang="zh-TW" altLang="en-US" dirty="0"/>
              <a:t>放了</a:t>
            </a:r>
            <a:r>
              <a:rPr kumimoji="1" lang="en-US" altLang="zh-TW" dirty="0"/>
              <a:t>24</a:t>
            </a:r>
            <a:r>
              <a:rPr kumimoji="1" lang="zh-CN" altLang="en-US" dirty="0"/>
              <a:t>種果醬和</a:t>
            </a:r>
            <a:r>
              <a:rPr kumimoji="1" lang="en-US" altLang="zh-CN" dirty="0"/>
              <a:t>6</a:t>
            </a:r>
            <a:r>
              <a:rPr kumimoji="1" lang="zh-CN" altLang="en-US" dirty="0"/>
              <a:t>種果醬</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他們想透過實驗判斷哪種情況下能夠有比較高的銷量</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本來他們預期應該是比較多選擇時可以賣出更多</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實驗的結果雖然</a:t>
            </a:r>
            <a:r>
              <a:rPr kumimoji="1" lang="en-US" altLang="zh-CN" dirty="0"/>
              <a:t>24</a:t>
            </a:r>
            <a:r>
              <a:rPr kumimoji="1" lang="zh-CN" altLang="en-US" dirty="0"/>
              <a:t>種果醬確實吸引了較多的人，但是</a:t>
            </a:r>
            <a:r>
              <a:rPr kumimoji="1" lang="en-US" altLang="zh-CN" dirty="0"/>
              <a:t>6</a:t>
            </a:r>
            <a:r>
              <a:rPr kumimoji="1" lang="zh-CN" altLang="en-US" dirty="0"/>
              <a:t>種果醬實際上銷量更高出九倍左右</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顯示出其實人類面臨多種選擇的時候其實沒辦法做決定的</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也因此我們需要透過推薦系統去幫我們為客戶去推薦他們更有可能購買的商品來提高我們的利潤</a:t>
            </a:r>
            <a:endParaRPr kumimoji="1" lang="en-US" altLang="zh-CN" dirty="0"/>
          </a:p>
        </p:txBody>
      </p:sp>
      <p:sp>
        <p:nvSpPr>
          <p:cNvPr id="4" name="投影片編號版面配置區 3"/>
          <p:cNvSpPr>
            <a:spLocks noGrp="1"/>
          </p:cNvSpPr>
          <p:nvPr>
            <p:ph type="sldNum" sz="quarter" idx="5"/>
          </p:nvPr>
        </p:nvSpPr>
        <p:spPr/>
        <p:txBody>
          <a:bodyPr/>
          <a:lstStyle/>
          <a:p>
            <a:fld id="{0DCDDF61-6126-414C-A9A8-90DEBF409378}" type="slidenum">
              <a:rPr lang="zh-CN" altLang="en-US" smtClean="0"/>
              <a:t>4</a:t>
            </a:fld>
            <a:endParaRPr lang="zh-CN" altLang="en-US"/>
          </a:p>
        </p:txBody>
      </p:sp>
    </p:spTree>
    <p:extLst>
      <p:ext uri="{BB962C8B-B14F-4D97-AF65-F5344CB8AC3E}">
        <p14:creationId xmlns:p14="http://schemas.microsoft.com/office/powerpoint/2010/main" val="300608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en-US" altLang="zh-TW" dirty="0"/>
          </a:p>
          <a:p>
            <a:r>
              <a:rPr kumimoji="1" lang="zh-TW" altLang="en-US" dirty="0"/>
              <a:t>壽險商品種類很多，而且影響客戶的要素很多，要怎麼推薦商品給客戶就變得非常重要</a:t>
            </a:r>
            <a:endParaRPr kumimoji="1" lang="en-US" altLang="zh-TW" dirty="0"/>
          </a:p>
          <a:p>
            <a:endParaRPr kumimoji="1" lang="en-US" altLang="zh-TW" dirty="0"/>
          </a:p>
          <a:p>
            <a:r>
              <a:rPr kumimoji="1" lang="zh-TW" altLang="en-US" dirty="0"/>
              <a:t>我們的資料主要來自國泰大數據所提供的資料</a:t>
            </a:r>
            <a:endParaRPr kumimoji="1" lang="en-US" altLang="zh-TW" dirty="0"/>
          </a:p>
          <a:p>
            <a:r>
              <a:rPr kumimoji="1" lang="zh-TW" altLang="en-US" dirty="0"/>
              <a:t>資料主題是壽險的商品一些相關資料</a:t>
            </a:r>
            <a:endParaRPr kumimoji="1" lang="en-US" altLang="zh-TW" dirty="0"/>
          </a:p>
          <a:p>
            <a:endParaRPr kumimoji="1" lang="en-US" altLang="zh-TW" dirty="0"/>
          </a:p>
          <a:p>
            <a:r>
              <a:rPr kumimoji="1" lang="zh-TW" altLang="en-US" dirty="0"/>
              <a:t>我們會透過組內的合作進行資料的分析，模型的預測</a:t>
            </a:r>
            <a:endParaRPr kumimoji="1" lang="en-US" altLang="zh-TW" dirty="0"/>
          </a:p>
          <a:p>
            <a:r>
              <a:rPr kumimoji="1" lang="zh-TW" altLang="en-US" dirty="0"/>
              <a:t>希望能夠建立一個商品推薦系統來進行精準的行銷策略</a:t>
            </a:r>
            <a:endParaRPr kumimoji="1" lang="en-US" altLang="zh-TW" dirty="0"/>
          </a:p>
          <a:p>
            <a:endParaRPr kumimoji="1" lang="en-US" altLang="zh-TW" dirty="0"/>
          </a:p>
          <a:p>
            <a:endParaRPr kumimoji="1" lang="en-US" altLang="zh-TW" dirty="0"/>
          </a:p>
          <a:p>
            <a:endParaRPr kumimoji="1" lang="zh-TW" altLang="en-US" dirty="0"/>
          </a:p>
        </p:txBody>
      </p:sp>
      <p:sp>
        <p:nvSpPr>
          <p:cNvPr id="4" name="投影片編號版面配置區 3"/>
          <p:cNvSpPr>
            <a:spLocks noGrp="1"/>
          </p:cNvSpPr>
          <p:nvPr>
            <p:ph type="sldNum" sz="quarter" idx="5"/>
          </p:nvPr>
        </p:nvSpPr>
        <p:spPr/>
        <p:txBody>
          <a:bodyPr/>
          <a:lstStyle/>
          <a:p>
            <a:fld id="{0DCDDF61-6126-414C-A9A8-90DEBF409378}" type="slidenum">
              <a:rPr lang="zh-CN" altLang="en-US" smtClean="0"/>
              <a:t>5</a:t>
            </a:fld>
            <a:endParaRPr lang="zh-CN" altLang="en-US"/>
          </a:p>
        </p:txBody>
      </p:sp>
    </p:spTree>
    <p:extLst>
      <p:ext uri="{BB962C8B-B14F-4D97-AF65-F5344CB8AC3E}">
        <p14:creationId xmlns:p14="http://schemas.microsoft.com/office/powerpoint/2010/main" val="3743474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這是我們資料所包含的資料</a:t>
            </a:r>
            <a:endParaRPr lang="en-US" altLang="zh-TW" dirty="0"/>
          </a:p>
          <a:p>
            <a:endParaRPr lang="en-US" altLang="zh-TW" dirty="0"/>
          </a:p>
          <a:p>
            <a:r>
              <a:rPr lang="zh-TW" altLang="en-US" dirty="0"/>
              <a:t>特徵主要分為三大部分</a:t>
            </a:r>
            <a:endParaRPr lang="en-US" altLang="zh-TW" dirty="0"/>
          </a:p>
          <a:p>
            <a:endParaRPr lang="en-US" altLang="zh-TW" dirty="0"/>
          </a:p>
          <a:p>
            <a:r>
              <a:rPr lang="zh-TW" altLang="en-US" dirty="0"/>
              <a:t>分別是客戶的行為和狀態的資料 包含行為、興趣、有沒有使用</a:t>
            </a:r>
            <a:r>
              <a:rPr lang="en-US" altLang="zh-TW" dirty="0"/>
              <a:t>email</a:t>
            </a:r>
            <a:r>
              <a:rPr lang="zh-CN" altLang="en-US" dirty="0"/>
              <a:t>等等</a:t>
            </a:r>
            <a:endParaRPr lang="en-US" altLang="zh-TW" dirty="0"/>
          </a:p>
          <a:p>
            <a:endParaRPr lang="en-US" altLang="zh-TW" dirty="0"/>
          </a:p>
          <a:p>
            <a:r>
              <a:rPr lang="zh-TW" altLang="en-US" dirty="0"/>
              <a:t>客戶購買產品時的一些資訊 像是性別、年齡</a:t>
            </a:r>
            <a:endParaRPr lang="en-US" altLang="zh-TW" dirty="0"/>
          </a:p>
          <a:p>
            <a:endParaRPr lang="en-US" altLang="zh-TW" dirty="0"/>
          </a:p>
          <a:p>
            <a:r>
              <a:rPr lang="zh-TW" altLang="en-US" dirty="0"/>
              <a:t>以及客戶過往購買的資訊</a:t>
            </a:r>
            <a:endParaRPr lang="en-US" altLang="zh-TW" dirty="0"/>
          </a:p>
          <a:p>
            <a:endParaRPr lang="en-US" altLang="zh-TW" dirty="0"/>
          </a:p>
          <a:p>
            <a:r>
              <a:rPr lang="zh-TW" altLang="en-US" dirty="0"/>
              <a:t>這邊紅色那列的</a:t>
            </a:r>
            <a:r>
              <a:rPr lang="en-US" altLang="zh-TW" dirty="0"/>
              <a:t>BUY_TYPE</a:t>
            </a:r>
            <a:r>
              <a:rPr lang="zh-CN" altLang="en-US" dirty="0"/>
              <a:t>就是我們要預測的目標，也就是這個客戶買了什麼產品</a:t>
            </a:r>
            <a:endParaRPr lang="en-US" altLang="zh-CN" dirty="0"/>
          </a:p>
          <a:p>
            <a:endParaRPr lang="en-US" altLang="zh-TW" dirty="0"/>
          </a:p>
          <a:p>
            <a:r>
              <a:rPr lang="zh-CN" altLang="en-US" dirty="0"/>
              <a:t>直得提到的是這邊的特徵雖然有特徵的名字，但是實際的資料已經被加密過為代碼了</a:t>
            </a:r>
            <a:endParaRPr lang="en-US" altLang="zh-CN" dirty="0"/>
          </a:p>
          <a:p>
            <a:endParaRPr lang="en-US" altLang="zh-TW" dirty="0"/>
          </a:p>
          <a:p>
            <a:r>
              <a:rPr lang="zh-CN" altLang="en-US" dirty="0"/>
              <a:t>也就都像是</a:t>
            </a:r>
            <a:r>
              <a:rPr lang="en-US" altLang="zh-CN" dirty="0"/>
              <a:t>a b c </a:t>
            </a:r>
            <a:r>
              <a:rPr lang="zh-CN" altLang="en-US" dirty="0"/>
              <a:t>這種代號所以沒辦法直接得知實際的意義</a:t>
            </a:r>
            <a:endParaRPr lang="en-US" altLang="zh-CN" dirty="0"/>
          </a:p>
          <a:p>
            <a:endParaRPr lang="en-US" altLang="zh-TW" dirty="0"/>
          </a:p>
          <a:p>
            <a:r>
              <a:rPr lang="zh-CN" altLang="en-US" dirty="0"/>
              <a:t>另外因為之後會提到所以這邊特別提出來，</a:t>
            </a:r>
            <a:endParaRPr lang="en-US" altLang="zh-CN" dirty="0"/>
          </a:p>
          <a:p>
            <a:endParaRPr lang="en-US" altLang="zh-TW" dirty="0"/>
          </a:p>
          <a:p>
            <a:r>
              <a:rPr lang="zh-CN" altLang="en-US" dirty="0"/>
              <a:t>這邊有一項特徵叫做職業類別，它是由大小分類組成的</a:t>
            </a:r>
            <a:endParaRPr lang="en-US" altLang="zh-CN" dirty="0"/>
          </a:p>
          <a:p>
            <a:endParaRPr lang="en-US" altLang="zh-CN" dirty="0"/>
          </a:p>
          <a:p>
            <a:r>
              <a:rPr lang="zh-CN" altLang="en-US" dirty="0"/>
              <a:t>像是</a:t>
            </a:r>
            <a:r>
              <a:rPr lang="en-US" altLang="zh-CN" dirty="0"/>
              <a:t>a1 b2 b3 c1 c4</a:t>
            </a:r>
            <a:r>
              <a:rPr lang="zh-CN" altLang="en-US" dirty="0"/>
              <a:t>這樣</a:t>
            </a:r>
            <a:endParaRPr lang="en-US" altLang="zh-CN" dirty="0"/>
          </a:p>
          <a:p>
            <a:endParaRPr lang="en-US" altLang="zh-CN" dirty="0"/>
          </a:p>
          <a:p>
            <a:endParaRPr lang="en-US" altLang="zh-CN" dirty="0"/>
          </a:p>
          <a:p>
            <a:endParaRPr lang="en-US" altLang="zh-TW" dirty="0"/>
          </a:p>
        </p:txBody>
      </p:sp>
      <p:sp>
        <p:nvSpPr>
          <p:cNvPr id="4" name="投影片編號版面配置區 3"/>
          <p:cNvSpPr>
            <a:spLocks noGrp="1"/>
          </p:cNvSpPr>
          <p:nvPr>
            <p:ph type="sldNum" sz="quarter" idx="10"/>
          </p:nvPr>
        </p:nvSpPr>
        <p:spPr/>
        <p:txBody>
          <a:bodyPr/>
          <a:lstStyle/>
          <a:p>
            <a:fld id="{0DCDDF61-6126-414C-A9A8-90DEBF409378}" type="slidenum">
              <a:rPr lang="zh-CN" altLang="en-US" smtClean="0"/>
              <a:t>6</a:t>
            </a:fld>
            <a:endParaRPr lang="zh-CN" altLang="en-US"/>
          </a:p>
        </p:txBody>
      </p:sp>
    </p:spTree>
    <p:extLst>
      <p:ext uri="{BB962C8B-B14F-4D97-AF65-F5344CB8AC3E}">
        <p14:creationId xmlns:p14="http://schemas.microsoft.com/office/powerpoint/2010/main" val="1057709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再來因為我們的樣本數量龐大，而且特徵很多，直接去看</a:t>
            </a:r>
            <a:r>
              <a:rPr lang="en-US" altLang="zh-CN" dirty="0"/>
              <a:t>data</a:t>
            </a:r>
            <a:r>
              <a:rPr lang="zh-CN" altLang="en-US" dirty="0"/>
              <a:t>沒辦法觀察出什麼特徵</a:t>
            </a:r>
            <a:endParaRPr lang="en-US" altLang="zh-CN" dirty="0"/>
          </a:p>
          <a:p>
            <a:endParaRPr lang="en-US" altLang="zh-CN" dirty="0"/>
          </a:p>
          <a:p>
            <a:r>
              <a:rPr lang="zh-CN" altLang="en-US" dirty="0"/>
              <a:t>因為我們已視覺化的方式去呈現個特徵的分佈</a:t>
            </a:r>
            <a:endParaRPr lang="en-US" altLang="zh-CN" dirty="0"/>
          </a:p>
          <a:p>
            <a:endParaRPr lang="en-US" altLang="zh-CN" dirty="0"/>
          </a:p>
          <a:p>
            <a:r>
              <a:rPr lang="zh-CN" altLang="en-US" dirty="0"/>
              <a:t>結此去觀察是否有一些特殊的現象</a:t>
            </a:r>
            <a:endParaRPr lang="en-US" altLang="zh-CN" dirty="0"/>
          </a:p>
          <a:p>
            <a:endParaRPr lang="en-US" altLang="zh-CN" dirty="0"/>
          </a:p>
          <a:p>
            <a:r>
              <a:rPr lang="zh-CN" altLang="en-US" dirty="0"/>
              <a:t>左邊這張圖是我們預測的目標在訓練集的分佈</a:t>
            </a:r>
            <a:endParaRPr lang="en-US" altLang="zh-CN" dirty="0"/>
          </a:p>
          <a:p>
            <a:endParaRPr lang="en-US" altLang="zh-CN" dirty="0"/>
          </a:p>
          <a:p>
            <a:r>
              <a:rPr lang="zh-CN" altLang="en-US" dirty="0"/>
              <a:t>可以看到其中三個類別佔了大多數，其他四個則較少，是個不平衡的資料集</a:t>
            </a:r>
            <a:endParaRPr lang="en-US" altLang="zh-CN" dirty="0"/>
          </a:p>
          <a:p>
            <a:endParaRPr lang="en-US" altLang="zh-CN" dirty="0"/>
          </a:p>
          <a:p>
            <a:r>
              <a:rPr lang="zh-CN" altLang="en-US" dirty="0"/>
              <a:t>右邊黑圖為單一個</a:t>
            </a:r>
            <a:r>
              <a:rPr lang="zh-TW" altLang="en-US" dirty="0"/>
              <a:t> </a:t>
            </a:r>
            <a:r>
              <a:rPr lang="en-US" altLang="zh-CN" dirty="0"/>
              <a:t>feature </a:t>
            </a:r>
            <a:r>
              <a:rPr lang="zh-CN" altLang="en-US" dirty="0"/>
              <a:t>所出現的</a:t>
            </a:r>
            <a:r>
              <a:rPr lang="en-US" altLang="zh-CN" dirty="0"/>
              <a:t>outcome</a:t>
            </a:r>
            <a:r>
              <a:rPr lang="zh-TW" altLang="en-US" dirty="0"/>
              <a:t> </a:t>
            </a:r>
            <a:r>
              <a:rPr lang="zh-CN" altLang="en-US" dirty="0"/>
              <a:t>和分佈數量</a:t>
            </a:r>
            <a:endParaRPr lang="en-US" altLang="zh-CN" dirty="0"/>
          </a:p>
          <a:p>
            <a:endParaRPr lang="en-US" altLang="zh-CN" dirty="0"/>
          </a:p>
          <a:p>
            <a:r>
              <a:rPr lang="zh-CN" altLang="en-US" dirty="0"/>
              <a:t>下面彩色的圖則是考慮了各</a:t>
            </a:r>
            <a:r>
              <a:rPr lang="en-US" altLang="zh-CN" dirty="0"/>
              <a:t>feature </a:t>
            </a:r>
            <a:r>
              <a:rPr lang="zh-CN" altLang="en-US" dirty="0"/>
              <a:t>出現的</a:t>
            </a:r>
            <a:r>
              <a:rPr lang="en-US" altLang="zh-CN" dirty="0"/>
              <a:t> outcome</a:t>
            </a:r>
            <a:r>
              <a:rPr lang="zh-CN" altLang="en-US" dirty="0"/>
              <a:t>中相對應的購買類別</a:t>
            </a:r>
            <a:endParaRPr lang="en-US" altLang="zh-CN" dirty="0"/>
          </a:p>
          <a:p>
            <a:endParaRPr lang="en-US" altLang="zh-CN" dirty="0"/>
          </a:p>
          <a:p>
            <a:r>
              <a:rPr lang="zh-CN" altLang="en-US" dirty="0"/>
              <a:t>可以看到左邊類別的大部分</a:t>
            </a:r>
            <a:r>
              <a:rPr lang="en-US" altLang="zh-CN" dirty="0"/>
              <a:t>a </a:t>
            </a:r>
            <a:r>
              <a:rPr lang="zh-CN" altLang="en-US" dirty="0"/>
              <a:t>少部分為</a:t>
            </a:r>
            <a:r>
              <a:rPr lang="zh-TW" altLang="en-US" dirty="0"/>
              <a:t> </a:t>
            </a:r>
            <a:r>
              <a:rPr lang="en-US" altLang="zh-TW" dirty="0"/>
              <a:t>b</a:t>
            </a:r>
          </a:p>
          <a:p>
            <a:endParaRPr lang="en-US" altLang="zh-CN" dirty="0"/>
          </a:p>
          <a:p>
            <a:r>
              <a:rPr lang="zh-CN" altLang="en-US" dirty="0"/>
              <a:t>並且兩者的購買分布也都類似於整體訓練集的分佈</a:t>
            </a:r>
            <a:endParaRPr lang="en-US" altLang="zh-CN" dirty="0"/>
          </a:p>
        </p:txBody>
      </p:sp>
    </p:spTree>
    <p:extLst>
      <p:ext uri="{BB962C8B-B14F-4D97-AF65-F5344CB8AC3E}">
        <p14:creationId xmlns:p14="http://schemas.microsoft.com/office/powerpoint/2010/main" val="724867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剛剛提到了我們將資料以視覺化的方式呈現</a:t>
            </a:r>
            <a:endParaRPr kumimoji="1" lang="en-US" altLang="zh-TW" dirty="0"/>
          </a:p>
          <a:p>
            <a:endParaRPr kumimoji="1" lang="en-US" altLang="zh-TW" dirty="0"/>
          </a:p>
          <a:p>
            <a:r>
              <a:rPr kumimoji="1" lang="zh-TW" altLang="en-US" dirty="0"/>
              <a:t>左圖的橫軸縱軸</a:t>
            </a:r>
            <a:r>
              <a:rPr kumimoji="1" lang="zh-CN" altLang="en-US" dirty="0"/>
              <a:t>是我把身高和體重各自切了</a:t>
            </a:r>
            <a:r>
              <a:rPr kumimoji="1" lang="en-US" altLang="zh-CN" dirty="0"/>
              <a:t>10</a:t>
            </a:r>
            <a:r>
              <a:rPr kumimoji="1" lang="zh-CN" altLang="en-US" dirty="0"/>
              <a:t>個分位數去做對應的散佈圖</a:t>
            </a:r>
            <a:endParaRPr kumimoji="1" lang="en-US" altLang="zh-CN" dirty="0"/>
          </a:p>
          <a:p>
            <a:endParaRPr kumimoji="1" lang="en-US" altLang="zh-TW" dirty="0"/>
          </a:p>
          <a:p>
            <a:r>
              <a:rPr kumimoji="1" lang="zh-CN" altLang="en-US" dirty="0"/>
              <a:t>圈圈的大小代表資料數量的多寡</a:t>
            </a:r>
            <a:endParaRPr kumimoji="1" lang="en-US" altLang="zh-CN" dirty="0"/>
          </a:p>
          <a:p>
            <a:endParaRPr kumimoji="1" lang="en-US" altLang="zh-CN" dirty="0"/>
          </a:p>
          <a:p>
            <a:r>
              <a:rPr kumimoji="1" lang="zh-CN" altLang="en-US" dirty="0"/>
              <a:t>可以看到每個類別中間都有個較寬的帶狀線</a:t>
            </a:r>
            <a:endParaRPr kumimoji="1" lang="en-US" altLang="zh-CN" dirty="0"/>
          </a:p>
          <a:p>
            <a:endParaRPr kumimoji="1" lang="en-US" altLang="zh-CN" dirty="0"/>
          </a:p>
          <a:p>
            <a:r>
              <a:rPr kumimoji="1" lang="zh-CN" altLang="en-US" dirty="0"/>
              <a:t>也就是身高和體重大致呈現正比的現象</a:t>
            </a:r>
            <a:endParaRPr kumimoji="1" lang="en-US" altLang="zh-CN" dirty="0"/>
          </a:p>
          <a:p>
            <a:endParaRPr kumimoji="1" lang="en-US" altLang="zh-CN" dirty="0"/>
          </a:p>
          <a:p>
            <a:r>
              <a:rPr kumimoji="1" lang="zh-CN" altLang="en-US" dirty="0"/>
              <a:t>並且左上角購買類別</a:t>
            </a:r>
            <a:r>
              <a:rPr kumimoji="1" lang="en-US" altLang="zh-CN" dirty="0"/>
              <a:t>a</a:t>
            </a:r>
            <a:r>
              <a:rPr kumimoji="1" lang="zh-CN" altLang="en-US" dirty="0"/>
              <a:t>中，可以看到身高和體重都有出現</a:t>
            </a:r>
            <a:r>
              <a:rPr kumimoji="1" lang="en-US" altLang="zh-CN" dirty="0"/>
              <a:t>NA</a:t>
            </a:r>
            <a:r>
              <a:rPr kumimoji="1" lang="zh-CN" altLang="en-US" dirty="0"/>
              <a:t>缺失值，並且他們是同時出現的</a:t>
            </a:r>
            <a:endParaRPr kumimoji="1" lang="en-US" altLang="zh-CN" dirty="0"/>
          </a:p>
          <a:p>
            <a:endParaRPr kumimoji="1" lang="en-US" altLang="zh-CN" dirty="0"/>
          </a:p>
          <a:p>
            <a:r>
              <a:rPr kumimoji="1" lang="zh-TW" altLang="en-US" dirty="0"/>
              <a:t>另外右邊的圖是其中一個</a:t>
            </a:r>
            <a:r>
              <a:rPr kumimoji="1" lang="en-US" altLang="zh-TW" dirty="0"/>
              <a:t> feature</a:t>
            </a:r>
            <a:r>
              <a:rPr kumimoji="1" lang="zh-TW" altLang="en-US" dirty="0"/>
              <a:t>  </a:t>
            </a:r>
            <a:r>
              <a:rPr kumimoji="1" lang="en-US" altLang="zh-TW" dirty="0"/>
              <a:t>BEHAVIOR_1</a:t>
            </a:r>
          </a:p>
          <a:p>
            <a:endParaRPr kumimoji="1" lang="en-US" altLang="zh-TW" dirty="0"/>
          </a:p>
          <a:p>
            <a:r>
              <a:rPr kumimoji="1" lang="zh-TW" altLang="en-US" dirty="0"/>
              <a:t>他可能出現的 </a:t>
            </a:r>
            <a:r>
              <a:rPr kumimoji="1" lang="en-US" altLang="zh-TW" dirty="0"/>
              <a:t>outcome</a:t>
            </a:r>
            <a:r>
              <a:rPr kumimoji="1" lang="zh-CN" altLang="en-US" dirty="0"/>
              <a:t>有</a:t>
            </a:r>
            <a:r>
              <a:rPr kumimoji="1" lang="zh-TW" altLang="en-US" dirty="0"/>
              <a:t> </a:t>
            </a:r>
            <a:r>
              <a:rPr kumimoji="1" lang="en-US" altLang="zh-TW" dirty="0"/>
              <a:t>4</a:t>
            </a:r>
            <a:r>
              <a:rPr kumimoji="1" lang="zh-TW" altLang="en-US" dirty="0"/>
              <a:t> </a:t>
            </a:r>
            <a:r>
              <a:rPr kumimoji="1" lang="zh-CN" altLang="en-US" dirty="0"/>
              <a:t>種</a:t>
            </a:r>
            <a:r>
              <a:rPr kumimoji="1" lang="zh-TW" altLang="en-US" dirty="0"/>
              <a:t> </a:t>
            </a:r>
            <a:r>
              <a:rPr kumimoji="1" lang="en-US" altLang="zh-TW" dirty="0"/>
              <a:t>a, b, c </a:t>
            </a:r>
            <a:r>
              <a:rPr kumimoji="1" lang="zh-CN" altLang="en-US" dirty="0"/>
              <a:t>和</a:t>
            </a:r>
            <a:r>
              <a:rPr kumimoji="1" lang="en-US" altLang="zh-CN" dirty="0"/>
              <a:t> </a:t>
            </a:r>
            <a:r>
              <a:rPr kumimoji="1" lang="zh-CN" altLang="en-US" dirty="0"/>
              <a:t>缺失值</a:t>
            </a:r>
            <a:r>
              <a:rPr kumimoji="1" lang="en-US" altLang="zh-CN" dirty="0"/>
              <a:t> NA</a:t>
            </a:r>
          </a:p>
          <a:p>
            <a:endParaRPr kumimoji="1" lang="en-US" altLang="zh-TW" dirty="0"/>
          </a:p>
          <a:p>
            <a:r>
              <a:rPr kumimoji="1" lang="zh-CN" altLang="en-US" dirty="0"/>
              <a:t>並且在這項</a:t>
            </a:r>
            <a:r>
              <a:rPr kumimoji="1" lang="en-US" altLang="zh-CN" dirty="0"/>
              <a:t>feature</a:t>
            </a:r>
            <a:r>
              <a:rPr kumimoji="1" lang="zh-CN" altLang="en-US" dirty="0"/>
              <a:t>是</a:t>
            </a:r>
            <a:r>
              <a:rPr kumimoji="1" lang="en-US" altLang="zh-CN" dirty="0"/>
              <a:t>NA</a:t>
            </a:r>
            <a:r>
              <a:rPr kumimoji="1" lang="zh-CN" altLang="en-US" dirty="0"/>
              <a:t>的情況下都是購買了產品</a:t>
            </a:r>
            <a:r>
              <a:rPr kumimoji="1" lang="en-US" altLang="zh-CN" dirty="0"/>
              <a:t>b</a:t>
            </a:r>
          </a:p>
          <a:p>
            <a:endParaRPr kumimoji="1" lang="en-US" altLang="zh-TW" dirty="0"/>
          </a:p>
          <a:p>
            <a:r>
              <a:rPr kumimoji="1" lang="zh-TW" altLang="en-US" dirty="0"/>
              <a:t>一般而言我們在處理</a:t>
            </a:r>
            <a:r>
              <a:rPr kumimoji="1" lang="en-US" altLang="zh-TW" dirty="0"/>
              <a:t>NA</a:t>
            </a:r>
            <a:r>
              <a:rPr kumimoji="1" lang="zh-CN" altLang="en-US" dirty="0"/>
              <a:t>通常都是用眾數或是平均值去填入或是直接捨去資料</a:t>
            </a:r>
            <a:endParaRPr kumimoji="1" lang="en-US" altLang="zh-CN" dirty="0"/>
          </a:p>
          <a:p>
            <a:endParaRPr kumimoji="1" lang="en-US" altLang="zh-TW" dirty="0"/>
          </a:p>
          <a:p>
            <a:r>
              <a:rPr kumimoji="1" lang="zh-CN" altLang="en-US" dirty="0"/>
              <a:t>但是從這兩張圖我們可以發現</a:t>
            </a:r>
            <a:r>
              <a:rPr kumimoji="1" lang="en-US" altLang="zh-CN" dirty="0"/>
              <a:t>NA</a:t>
            </a:r>
            <a:r>
              <a:rPr kumimoji="1" lang="zh-CN" altLang="en-US" dirty="0"/>
              <a:t>其實是一個特徵</a:t>
            </a:r>
            <a:endParaRPr kumimoji="1" lang="en-US" altLang="zh-CN" dirty="0"/>
          </a:p>
          <a:p>
            <a:endParaRPr kumimoji="1" lang="en-US" altLang="zh-CN" dirty="0"/>
          </a:p>
          <a:p>
            <a:r>
              <a:rPr kumimoji="1" lang="zh-CN" altLang="en-US" dirty="0"/>
              <a:t>因此我們將</a:t>
            </a:r>
            <a:r>
              <a:rPr kumimoji="1" lang="en-US" altLang="zh-CN" dirty="0"/>
              <a:t>NA </a:t>
            </a:r>
            <a:r>
              <a:rPr kumimoji="1" lang="zh-CN" altLang="en-US" dirty="0"/>
              <a:t>轉換成虛擬變數放入模型</a:t>
            </a:r>
            <a:endParaRPr kumimoji="1" lang="en-US" altLang="zh-CN" dirty="0"/>
          </a:p>
          <a:p>
            <a:endParaRPr kumimoji="1" lang="en-US" altLang="zh-CN" dirty="0"/>
          </a:p>
          <a:p>
            <a:endParaRPr kumimoji="1" lang="en-US" altLang="zh-CN" dirty="0"/>
          </a:p>
        </p:txBody>
      </p:sp>
      <p:sp>
        <p:nvSpPr>
          <p:cNvPr id="4" name="投影片編號版面配置區 3"/>
          <p:cNvSpPr>
            <a:spLocks noGrp="1"/>
          </p:cNvSpPr>
          <p:nvPr>
            <p:ph type="sldNum" sz="quarter" idx="5"/>
          </p:nvPr>
        </p:nvSpPr>
        <p:spPr/>
        <p:txBody>
          <a:bodyPr/>
          <a:lstStyle/>
          <a:p>
            <a:fld id="{0DCDDF61-6126-414C-A9A8-90DEBF409378}" type="slidenum">
              <a:rPr lang="zh-CN" altLang="en-US" smtClean="0"/>
              <a:t>9</a:t>
            </a:fld>
            <a:endParaRPr lang="zh-CN" altLang="en-US"/>
          </a:p>
        </p:txBody>
      </p:sp>
    </p:spTree>
    <p:extLst>
      <p:ext uri="{BB962C8B-B14F-4D97-AF65-F5344CB8AC3E}">
        <p14:creationId xmlns:p14="http://schemas.microsoft.com/office/powerpoint/2010/main" val="3117369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在這邊由於我們處理的問題是一個多重分類的問題</a:t>
            </a:r>
            <a:endParaRPr kumimoji="1" lang="en-US" altLang="zh-TW" dirty="0"/>
          </a:p>
          <a:p>
            <a:endParaRPr kumimoji="1" lang="en-US" altLang="zh-TW" dirty="0"/>
          </a:p>
          <a:p>
            <a:r>
              <a:rPr kumimoji="1" lang="zh-TW" altLang="en-US" dirty="0"/>
              <a:t>採用的</a:t>
            </a:r>
            <a:r>
              <a:rPr kumimoji="1" lang="en-US" altLang="zh-TW" dirty="0"/>
              <a:t>null model </a:t>
            </a:r>
            <a:r>
              <a:rPr kumimoji="1" lang="zh-CN" altLang="en-US" dirty="0"/>
              <a:t>是眾數和貝氏</a:t>
            </a:r>
            <a:endParaRPr kumimoji="1" lang="en-US" altLang="zh-CN" dirty="0"/>
          </a:p>
          <a:p>
            <a:endParaRPr kumimoji="1" lang="en-US" altLang="zh-CN" dirty="0"/>
          </a:p>
          <a:p>
            <a:r>
              <a:rPr kumimoji="1" lang="zh-CN" altLang="en-US" dirty="0"/>
              <a:t>兩者最後的準確率都不超過</a:t>
            </a:r>
            <a:r>
              <a:rPr kumimoji="1" lang="en-US" altLang="zh-CN" dirty="0"/>
              <a:t>30%</a:t>
            </a:r>
          </a:p>
          <a:p>
            <a:endParaRPr kumimoji="1" lang="en-US" altLang="zh-TW" dirty="0"/>
          </a:p>
          <a:p>
            <a:r>
              <a:rPr kumimoji="1" lang="zh-TW" altLang="en-US" dirty="0"/>
              <a:t>而實際預測的模型使用</a:t>
            </a:r>
            <a:r>
              <a:rPr kumimoji="1" lang="en-US" altLang="zh-TW" dirty="0" err="1"/>
              <a:t>Xgboost</a:t>
            </a:r>
            <a:endParaRPr kumimoji="1" lang="en-US" altLang="zh-TW" dirty="0"/>
          </a:p>
          <a:p>
            <a:endParaRPr kumimoji="1" lang="en-US" altLang="zh-TW" dirty="0"/>
          </a:p>
          <a:p>
            <a:r>
              <a:rPr kumimoji="1" lang="en-US" altLang="zh-TW" dirty="0" err="1"/>
              <a:t>Xgboost</a:t>
            </a:r>
            <a:r>
              <a:rPr kumimoji="1" lang="en-US" altLang="zh-TW" dirty="0"/>
              <a:t> </a:t>
            </a:r>
            <a:r>
              <a:rPr kumimoji="1" lang="zh-CN" altLang="en-US" dirty="0"/>
              <a:t>主要也是基於決策樹的模型去做改良</a:t>
            </a:r>
            <a:endParaRPr kumimoji="1" lang="en-US" altLang="zh-CN" dirty="0"/>
          </a:p>
          <a:p>
            <a:endParaRPr kumimoji="1" lang="en-US" altLang="zh-TW" dirty="0"/>
          </a:p>
          <a:p>
            <a:r>
              <a:rPr kumimoji="1" lang="zh-CN" altLang="en-US" dirty="0"/>
              <a:t>他跟隨機森林的差別在於</a:t>
            </a:r>
            <a:endParaRPr kumimoji="1" lang="en-US" altLang="zh-CN" dirty="0"/>
          </a:p>
          <a:p>
            <a:endParaRPr kumimoji="1" lang="en-US" altLang="zh-TW" dirty="0"/>
          </a:p>
          <a:p>
            <a:r>
              <a:rPr kumimoji="1" lang="zh-CN" altLang="en-US" dirty="0"/>
              <a:t>如果把隨機森林看成是獨立種了很多樹之後去投票</a:t>
            </a:r>
            <a:endParaRPr kumimoji="1" lang="en-US" altLang="zh-CN" dirty="0"/>
          </a:p>
          <a:p>
            <a:endParaRPr kumimoji="1" lang="en-US" altLang="zh-TW" dirty="0"/>
          </a:p>
          <a:p>
            <a:r>
              <a:rPr kumimoji="1" lang="zh-CN" altLang="en-US" dirty="0"/>
              <a:t>那</a:t>
            </a:r>
            <a:r>
              <a:rPr kumimoji="1" lang="en-US" altLang="zh-CN" dirty="0" err="1"/>
              <a:t>Xgboost</a:t>
            </a:r>
            <a:r>
              <a:rPr kumimoji="1" lang="zh-CN" altLang="en-US" dirty="0"/>
              <a:t>建立在每次種新的一棵樹都是減少上一棵樹的誤差，去增強模型的改良方法</a:t>
            </a:r>
            <a:endParaRPr kumimoji="1" lang="en-US" altLang="zh-CN" dirty="0"/>
          </a:p>
          <a:p>
            <a:br>
              <a:rPr kumimoji="1" lang="en-US" altLang="zh-TW" dirty="0"/>
            </a:br>
            <a:endParaRPr kumimoji="1" lang="zh-TW" altLang="en-US" dirty="0"/>
          </a:p>
        </p:txBody>
      </p:sp>
      <p:sp>
        <p:nvSpPr>
          <p:cNvPr id="4" name="投影片編號版面配置區 3"/>
          <p:cNvSpPr>
            <a:spLocks noGrp="1"/>
          </p:cNvSpPr>
          <p:nvPr>
            <p:ph type="sldNum" sz="quarter" idx="5"/>
          </p:nvPr>
        </p:nvSpPr>
        <p:spPr/>
        <p:txBody>
          <a:bodyPr/>
          <a:lstStyle/>
          <a:p>
            <a:fld id="{0DCDDF61-6126-414C-A9A8-90DEBF409378}" type="slidenum">
              <a:rPr lang="zh-CN" altLang="en-US" smtClean="0"/>
              <a:t>11</a:t>
            </a:fld>
            <a:endParaRPr lang="zh-CN" altLang="en-US"/>
          </a:p>
        </p:txBody>
      </p:sp>
    </p:spTree>
    <p:extLst>
      <p:ext uri="{BB962C8B-B14F-4D97-AF65-F5344CB8AC3E}">
        <p14:creationId xmlns:p14="http://schemas.microsoft.com/office/powerpoint/2010/main" val="314357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en-US" altLang="zh-TW" dirty="0"/>
          </a:p>
        </p:txBody>
      </p:sp>
      <p:sp>
        <p:nvSpPr>
          <p:cNvPr id="4" name="投影片編號版面配置區 3"/>
          <p:cNvSpPr>
            <a:spLocks noGrp="1"/>
          </p:cNvSpPr>
          <p:nvPr>
            <p:ph type="sldNum" sz="quarter" idx="5"/>
          </p:nvPr>
        </p:nvSpPr>
        <p:spPr/>
        <p:txBody>
          <a:bodyPr/>
          <a:lstStyle/>
          <a:p>
            <a:fld id="{0DCDDF61-6126-414C-A9A8-90DEBF409378}" type="slidenum">
              <a:rPr lang="zh-CN" altLang="en-US" smtClean="0"/>
              <a:t>13</a:t>
            </a:fld>
            <a:endParaRPr lang="zh-CN" altLang="en-US"/>
          </a:p>
        </p:txBody>
      </p:sp>
    </p:spTree>
    <p:extLst>
      <p:ext uri="{BB962C8B-B14F-4D97-AF65-F5344CB8AC3E}">
        <p14:creationId xmlns:p14="http://schemas.microsoft.com/office/powerpoint/2010/main" val="418766004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er &amp; Footer">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tretch>
            <a:fillRect/>
          </a:stretch>
        </p:blipFill>
        <p:spPr>
          <a:xfrm rot="1869305">
            <a:off x="-1112887" y="-475481"/>
            <a:ext cx="2189171" cy="1799498"/>
          </a:xfrm>
          <a:prstGeom prst="rect">
            <a:avLst/>
          </a:prstGeom>
        </p:spPr>
      </p:pic>
    </p:spTree>
    <p:extLst>
      <p:ext uri="{BB962C8B-B14F-4D97-AF65-F5344CB8AC3E}">
        <p14:creationId xmlns:p14="http://schemas.microsoft.com/office/powerpoint/2010/main" val="3382717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tretch>
            <a:fillRect/>
          </a:stretch>
        </p:blipFill>
        <p:spPr>
          <a:xfrm rot="1869305">
            <a:off x="5737943" y="950478"/>
            <a:ext cx="5783752" cy="4754244"/>
          </a:xfrm>
          <a:prstGeom prst="rect">
            <a:avLst/>
          </a:prstGeom>
        </p:spPr>
      </p:pic>
    </p:spTree>
    <p:extLst>
      <p:ext uri="{BB962C8B-B14F-4D97-AF65-F5344CB8AC3E}">
        <p14:creationId xmlns:p14="http://schemas.microsoft.com/office/powerpoint/2010/main" val="3107283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tretch>
            <a:fillRect/>
          </a:stretch>
        </p:blipFill>
        <p:spPr>
          <a:xfrm rot="1664480">
            <a:off x="657760" y="1294287"/>
            <a:ext cx="4801354" cy="3946713"/>
          </a:xfrm>
          <a:prstGeom prst="rect">
            <a:avLst/>
          </a:prstGeom>
        </p:spPr>
      </p:pic>
      <p:sp>
        <p:nvSpPr>
          <p:cNvPr id="4" name="矩形 3"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p:nvPr userDrawn="1"/>
        </p:nvSpPr>
        <p:spPr bwMode="auto">
          <a:xfrm>
            <a:off x="408050" y="403639"/>
            <a:ext cx="5300774" cy="5300774"/>
          </a:xfrm>
          <a:prstGeom prst="rect">
            <a:avLst/>
          </a:prstGeom>
          <a:solidFill>
            <a:srgbClr val="18232F">
              <a:alpha val="15000"/>
            </a:srgbClr>
          </a:solidFill>
          <a:ln w="50800" cap="flat" cmpd="sng" algn="ctr">
            <a:no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228600" marR="0" indent="0" algn="r" defTabSz="457200" rtl="0" eaLnBrk="1" fontAlgn="base" latinLnBrk="0" hangingPunct="0">
              <a:lnSpc>
                <a:spcPct val="120000"/>
              </a:lnSpc>
              <a:spcBef>
                <a:spcPct val="0"/>
              </a:spcBef>
              <a:spcAft>
                <a:spcPct val="0"/>
              </a:spcAft>
              <a:buClrTx/>
              <a:buSzTx/>
              <a:buFontTx/>
              <a:buNone/>
              <a:tabLst/>
            </a:pPr>
            <a:endParaRPr kumimoji="0" lang="zh-CN" altLang="en-US" sz="2200" b="0" i="0" u="none" strike="noStrike" cap="none" normalizeH="0" baseline="0">
              <a:ln>
                <a:noFill/>
              </a:ln>
              <a:solidFill>
                <a:srgbClr val="777776"/>
              </a:solidFill>
              <a:effectLst/>
              <a:latin typeface="Roboto" charset="0"/>
              <a:ea typeface="ＭＳ Ｐゴシック" charset="0"/>
              <a:cs typeface="Roboto" charset="0"/>
              <a:sym typeface="Roboto" charset="0"/>
            </a:endParaRPr>
          </a:p>
        </p:txBody>
      </p:sp>
    </p:spTree>
    <p:extLst>
      <p:ext uri="{BB962C8B-B14F-4D97-AF65-F5344CB8AC3E}">
        <p14:creationId xmlns:p14="http://schemas.microsoft.com/office/powerpoint/2010/main" val="2595219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tretch>
            <a:fillRect/>
          </a:stretch>
        </p:blipFill>
        <p:spPr>
          <a:xfrm rot="1869305">
            <a:off x="4353819" y="656519"/>
            <a:ext cx="3538222" cy="2908418"/>
          </a:xfrm>
          <a:prstGeom prst="rect">
            <a:avLst/>
          </a:prstGeom>
        </p:spPr>
      </p:pic>
      <p:pic>
        <p:nvPicPr>
          <p:cNvPr id="4" name="图片 3"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PicPr>
            <a:picLocks noChangeAspect="1"/>
          </p:cNvPicPr>
          <p:nvPr userDrawn="1"/>
        </p:nvPicPr>
        <p:blipFill>
          <a:blip r:embed="rId4" cstate="print">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tretch>
            <a:fillRect/>
          </a:stretch>
        </p:blipFill>
        <p:spPr>
          <a:xfrm rot="1869305">
            <a:off x="9284766" y="3803148"/>
            <a:ext cx="2189171" cy="1799498"/>
          </a:xfrm>
          <a:prstGeom prst="rect">
            <a:avLst/>
          </a:prstGeom>
        </p:spPr>
      </p:pic>
    </p:spTree>
    <p:extLst>
      <p:ext uri="{BB962C8B-B14F-4D97-AF65-F5344CB8AC3E}">
        <p14:creationId xmlns:p14="http://schemas.microsoft.com/office/powerpoint/2010/main" val="114510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4356100" y="1905794"/>
            <a:ext cx="3463925" cy="2143919"/>
          </a:xfrm>
          <a:prstGeom prst="rect">
            <a:avLst/>
          </a:prstGeom>
        </p:spPr>
        <p:txBody>
          <a:bodyPr/>
          <a:lstStyle>
            <a:lvl1pPr>
              <a:defRPr>
                <a:solidFill>
                  <a:schemeClr val="accent1"/>
                </a:solidFill>
              </a:defRPr>
            </a:lvl1pPr>
          </a:lstStyle>
          <a:p>
            <a:endParaRPr lang="zh-CN" altLang="en-US"/>
          </a:p>
        </p:txBody>
      </p:sp>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tretch>
            <a:fillRect/>
          </a:stretch>
        </p:blipFill>
        <p:spPr>
          <a:xfrm rot="1869305">
            <a:off x="-1112887" y="-475481"/>
            <a:ext cx="2189171" cy="1799498"/>
          </a:xfrm>
          <a:prstGeom prst="rect">
            <a:avLst/>
          </a:prstGeom>
        </p:spPr>
      </p:pic>
    </p:spTree>
    <p:extLst>
      <p:ext uri="{BB962C8B-B14F-4D97-AF65-F5344CB8AC3E}">
        <p14:creationId xmlns:p14="http://schemas.microsoft.com/office/powerpoint/2010/main" val="1448843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7_Header &amp; Footer">
    <p:spTree>
      <p:nvGrpSpPr>
        <p:cNvPr id="1" name=""/>
        <p:cNvGrpSpPr/>
        <p:nvPr/>
      </p:nvGrpSpPr>
      <p:grpSpPr>
        <a:xfrm>
          <a:off x="0" y="0"/>
          <a:ext cx="0" cy="0"/>
          <a:chOff x="0" y="0"/>
          <a:chExt cx="0" cy="0"/>
        </a:xfrm>
      </p:grpSpPr>
      <p:sp>
        <p:nvSpPr>
          <p:cNvPr id="17" name="Picture Placeholder 2"/>
          <p:cNvSpPr>
            <a:spLocks noGrp="1"/>
          </p:cNvSpPr>
          <p:nvPr>
            <p:ph type="pic" sz="quarter" idx="13"/>
          </p:nvPr>
        </p:nvSpPr>
        <p:spPr>
          <a:xfrm>
            <a:off x="1019175" y="1881188"/>
            <a:ext cx="2232819" cy="2628107"/>
          </a:xfrm>
          <a:prstGeom prst="rect">
            <a:avLst/>
          </a:prstGeom>
        </p:spPr>
        <p:txBody>
          <a:bodyPr/>
          <a:lstStyle>
            <a:lvl1pPr>
              <a:defRPr>
                <a:solidFill>
                  <a:schemeClr val="bg1"/>
                </a:solidFill>
              </a:defRPr>
            </a:lvl1pPr>
          </a:lstStyle>
          <a:p>
            <a:endParaRPr lang="id-ID"/>
          </a:p>
        </p:txBody>
      </p:sp>
      <p:sp>
        <p:nvSpPr>
          <p:cNvPr id="18" name="Picture Placeholder 2"/>
          <p:cNvSpPr>
            <a:spLocks noGrp="1"/>
          </p:cNvSpPr>
          <p:nvPr>
            <p:ph type="pic" sz="quarter" idx="14"/>
          </p:nvPr>
        </p:nvSpPr>
        <p:spPr>
          <a:xfrm>
            <a:off x="3659738" y="1881188"/>
            <a:ext cx="2232819" cy="2628107"/>
          </a:xfrm>
          <a:prstGeom prst="rect">
            <a:avLst/>
          </a:prstGeom>
        </p:spPr>
        <p:txBody>
          <a:bodyPr/>
          <a:lstStyle>
            <a:lvl1pPr>
              <a:defRPr>
                <a:solidFill>
                  <a:schemeClr val="bg1"/>
                </a:solidFill>
              </a:defRPr>
            </a:lvl1pPr>
          </a:lstStyle>
          <a:p>
            <a:endParaRPr lang="id-ID"/>
          </a:p>
        </p:txBody>
      </p:sp>
      <p:sp>
        <p:nvSpPr>
          <p:cNvPr id="19" name="Picture Placeholder 2"/>
          <p:cNvSpPr>
            <a:spLocks noGrp="1"/>
          </p:cNvSpPr>
          <p:nvPr>
            <p:ph type="pic" sz="quarter" idx="15"/>
          </p:nvPr>
        </p:nvSpPr>
        <p:spPr>
          <a:xfrm>
            <a:off x="6300301" y="1881188"/>
            <a:ext cx="2232819" cy="2628107"/>
          </a:xfrm>
          <a:prstGeom prst="rect">
            <a:avLst/>
          </a:prstGeom>
        </p:spPr>
        <p:txBody>
          <a:bodyPr/>
          <a:lstStyle>
            <a:lvl1pPr>
              <a:defRPr>
                <a:solidFill>
                  <a:schemeClr val="bg1"/>
                </a:solidFill>
              </a:defRPr>
            </a:lvl1pPr>
          </a:lstStyle>
          <a:p>
            <a:endParaRPr lang="id-ID"/>
          </a:p>
        </p:txBody>
      </p:sp>
      <p:sp>
        <p:nvSpPr>
          <p:cNvPr id="20" name="Picture Placeholder 2"/>
          <p:cNvSpPr>
            <a:spLocks noGrp="1"/>
          </p:cNvSpPr>
          <p:nvPr>
            <p:ph type="pic" sz="quarter" idx="16"/>
          </p:nvPr>
        </p:nvSpPr>
        <p:spPr>
          <a:xfrm>
            <a:off x="8940864" y="1881188"/>
            <a:ext cx="2232819" cy="2628107"/>
          </a:xfrm>
          <a:prstGeom prst="rect">
            <a:avLst/>
          </a:prstGeom>
        </p:spPr>
        <p:txBody>
          <a:bodyPr/>
          <a:lstStyle>
            <a:lvl1pPr>
              <a:defRPr>
                <a:solidFill>
                  <a:schemeClr val="bg1"/>
                </a:solidFill>
              </a:defRPr>
            </a:lvl1pPr>
          </a:lstStyle>
          <a:p>
            <a:endParaRPr lang="id-ID"/>
          </a:p>
        </p:txBody>
      </p:sp>
      <p:pic>
        <p:nvPicPr>
          <p:cNvPr id="6" name="图片 5"/>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tretch>
            <a:fillRect/>
          </a:stretch>
        </p:blipFill>
        <p:spPr>
          <a:xfrm rot="1869305">
            <a:off x="-1112887" y="-475481"/>
            <a:ext cx="2189171" cy="1799498"/>
          </a:xfrm>
          <a:prstGeom prst="rect">
            <a:avLst/>
          </a:prstGeom>
        </p:spPr>
      </p:pic>
    </p:spTree>
    <p:extLst>
      <p:ext uri="{BB962C8B-B14F-4D97-AF65-F5344CB8AC3E}">
        <p14:creationId xmlns:p14="http://schemas.microsoft.com/office/powerpoint/2010/main" val="1867562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Header &amp; Footer">
    <p:spTree>
      <p:nvGrpSpPr>
        <p:cNvPr id="1" name=""/>
        <p:cNvGrpSpPr/>
        <p:nvPr/>
      </p:nvGrpSpPr>
      <p:grpSpPr>
        <a:xfrm>
          <a:off x="0" y="0"/>
          <a:ext cx="0" cy="0"/>
          <a:chOff x="0" y="0"/>
          <a:chExt cx="0" cy="0"/>
        </a:xfrm>
      </p:grpSpPr>
      <p:sp>
        <p:nvSpPr>
          <p:cNvPr id="19" name="Picture Placeholder 2"/>
          <p:cNvSpPr>
            <a:spLocks noGrp="1"/>
          </p:cNvSpPr>
          <p:nvPr>
            <p:ph type="pic" sz="quarter" idx="13"/>
          </p:nvPr>
        </p:nvSpPr>
        <p:spPr>
          <a:xfrm>
            <a:off x="847725" y="1891507"/>
            <a:ext cx="2079625" cy="3302000"/>
          </a:xfrm>
          <a:prstGeom prst="rect">
            <a:avLst/>
          </a:prstGeom>
        </p:spPr>
        <p:txBody>
          <a:bodyPr/>
          <a:lstStyle>
            <a:lvl1pPr>
              <a:defRPr>
                <a:solidFill>
                  <a:schemeClr val="bg1"/>
                </a:solidFill>
              </a:defRPr>
            </a:lvl1pPr>
          </a:lstStyle>
          <a:p>
            <a:endParaRPr lang="id-ID"/>
          </a:p>
        </p:txBody>
      </p:sp>
      <p:sp>
        <p:nvSpPr>
          <p:cNvPr id="20" name="Picture Placeholder 2"/>
          <p:cNvSpPr>
            <a:spLocks noGrp="1"/>
          </p:cNvSpPr>
          <p:nvPr>
            <p:ph type="pic" sz="quarter" idx="14"/>
          </p:nvPr>
        </p:nvSpPr>
        <p:spPr>
          <a:xfrm>
            <a:off x="2936875" y="1891507"/>
            <a:ext cx="2079625" cy="3302000"/>
          </a:xfrm>
          <a:prstGeom prst="rect">
            <a:avLst/>
          </a:prstGeom>
        </p:spPr>
        <p:txBody>
          <a:bodyPr/>
          <a:lstStyle>
            <a:lvl1pPr>
              <a:defRPr>
                <a:solidFill>
                  <a:schemeClr val="bg1"/>
                </a:solidFill>
              </a:defRPr>
            </a:lvl1pPr>
          </a:lstStyle>
          <a:p>
            <a:endParaRPr lang="id-ID"/>
          </a:p>
        </p:txBody>
      </p:sp>
      <p:sp>
        <p:nvSpPr>
          <p:cNvPr id="21" name="Picture Placeholder 2"/>
          <p:cNvSpPr>
            <a:spLocks noGrp="1"/>
          </p:cNvSpPr>
          <p:nvPr>
            <p:ph type="pic" sz="quarter" idx="15"/>
          </p:nvPr>
        </p:nvSpPr>
        <p:spPr>
          <a:xfrm>
            <a:off x="5018804" y="1897491"/>
            <a:ext cx="2079625" cy="3302000"/>
          </a:xfrm>
          <a:prstGeom prst="rect">
            <a:avLst/>
          </a:prstGeom>
        </p:spPr>
        <p:txBody>
          <a:bodyPr/>
          <a:lstStyle>
            <a:lvl1pPr>
              <a:defRPr>
                <a:solidFill>
                  <a:schemeClr val="bg1"/>
                </a:solidFill>
              </a:defRPr>
            </a:lvl1pPr>
          </a:lstStyle>
          <a:p>
            <a:endParaRPr lang="id-ID"/>
          </a:p>
        </p:txBody>
      </p:sp>
      <p:sp>
        <p:nvSpPr>
          <p:cNvPr id="22" name="Picture Placeholder 2"/>
          <p:cNvSpPr>
            <a:spLocks noGrp="1"/>
          </p:cNvSpPr>
          <p:nvPr>
            <p:ph type="pic" sz="quarter" idx="16"/>
          </p:nvPr>
        </p:nvSpPr>
        <p:spPr>
          <a:xfrm>
            <a:off x="7109963" y="1897491"/>
            <a:ext cx="2079625" cy="3302000"/>
          </a:xfrm>
          <a:prstGeom prst="rect">
            <a:avLst/>
          </a:prstGeom>
        </p:spPr>
        <p:txBody>
          <a:bodyPr/>
          <a:lstStyle>
            <a:lvl1pPr>
              <a:defRPr>
                <a:solidFill>
                  <a:schemeClr val="bg1"/>
                </a:solidFill>
              </a:defRPr>
            </a:lvl1pPr>
          </a:lstStyle>
          <a:p>
            <a:endParaRPr lang="id-ID"/>
          </a:p>
        </p:txBody>
      </p:sp>
      <p:sp>
        <p:nvSpPr>
          <p:cNvPr id="23" name="Picture Placeholder 2"/>
          <p:cNvSpPr>
            <a:spLocks noGrp="1"/>
          </p:cNvSpPr>
          <p:nvPr>
            <p:ph type="pic" sz="quarter" idx="17"/>
          </p:nvPr>
        </p:nvSpPr>
        <p:spPr>
          <a:xfrm>
            <a:off x="9189588" y="1897491"/>
            <a:ext cx="2079625" cy="3302000"/>
          </a:xfrm>
          <a:prstGeom prst="rect">
            <a:avLst/>
          </a:prstGeom>
        </p:spPr>
        <p:txBody>
          <a:bodyPr/>
          <a:lstStyle>
            <a:lvl1pPr>
              <a:defRPr>
                <a:solidFill>
                  <a:schemeClr val="bg1"/>
                </a:solidFill>
              </a:defRPr>
            </a:lvl1pPr>
          </a:lstStyle>
          <a:p>
            <a:endParaRPr lang="id-ID"/>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tretch>
            <a:fillRect/>
          </a:stretch>
        </p:blipFill>
        <p:spPr>
          <a:xfrm rot="1869305">
            <a:off x="-1112887" y="-475481"/>
            <a:ext cx="2189171" cy="1799498"/>
          </a:xfrm>
          <a:prstGeom prst="rect">
            <a:avLst/>
          </a:prstGeom>
        </p:spPr>
      </p:pic>
    </p:spTree>
    <p:extLst>
      <p:ext uri="{BB962C8B-B14F-4D97-AF65-F5344CB8AC3E}">
        <p14:creationId xmlns:p14="http://schemas.microsoft.com/office/powerpoint/2010/main" val="546888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5_Header &amp; Footer">
    <p:spTree>
      <p:nvGrpSpPr>
        <p:cNvPr id="1" name=""/>
        <p:cNvGrpSpPr/>
        <p:nvPr/>
      </p:nvGrpSpPr>
      <p:grpSpPr>
        <a:xfrm>
          <a:off x="0" y="0"/>
          <a:ext cx="0" cy="0"/>
          <a:chOff x="0" y="0"/>
          <a:chExt cx="0" cy="0"/>
        </a:xfrm>
      </p:grpSpPr>
      <p:sp>
        <p:nvSpPr>
          <p:cNvPr id="17" name="Picture Placeholder 2"/>
          <p:cNvSpPr>
            <a:spLocks noGrp="1"/>
          </p:cNvSpPr>
          <p:nvPr>
            <p:ph type="pic" sz="quarter" idx="13"/>
          </p:nvPr>
        </p:nvSpPr>
        <p:spPr>
          <a:xfrm>
            <a:off x="623094" y="4002881"/>
            <a:ext cx="2742406" cy="2198688"/>
          </a:xfrm>
          <a:prstGeom prst="rect">
            <a:avLst/>
          </a:prstGeom>
        </p:spPr>
        <p:txBody>
          <a:bodyPr/>
          <a:lstStyle>
            <a:lvl1pPr>
              <a:defRPr>
                <a:solidFill>
                  <a:schemeClr val="bg1"/>
                </a:solidFill>
              </a:defRPr>
            </a:lvl1pPr>
          </a:lstStyle>
          <a:p>
            <a:endParaRPr lang="id-ID"/>
          </a:p>
        </p:txBody>
      </p:sp>
      <p:sp>
        <p:nvSpPr>
          <p:cNvPr id="18" name="Picture Placeholder 2"/>
          <p:cNvSpPr>
            <a:spLocks noGrp="1"/>
          </p:cNvSpPr>
          <p:nvPr>
            <p:ph type="pic" sz="quarter" idx="14"/>
          </p:nvPr>
        </p:nvSpPr>
        <p:spPr>
          <a:xfrm>
            <a:off x="3377637" y="1793876"/>
            <a:ext cx="2742406" cy="2198688"/>
          </a:xfrm>
          <a:prstGeom prst="rect">
            <a:avLst/>
          </a:prstGeom>
        </p:spPr>
        <p:txBody>
          <a:bodyPr/>
          <a:lstStyle>
            <a:lvl1pPr>
              <a:defRPr>
                <a:solidFill>
                  <a:schemeClr val="bg1"/>
                </a:solidFill>
              </a:defRPr>
            </a:lvl1pPr>
          </a:lstStyle>
          <a:p>
            <a:endParaRPr lang="id-ID"/>
          </a:p>
        </p:txBody>
      </p:sp>
      <p:sp>
        <p:nvSpPr>
          <p:cNvPr id="19" name="Picture Placeholder 2"/>
          <p:cNvSpPr>
            <a:spLocks noGrp="1"/>
          </p:cNvSpPr>
          <p:nvPr>
            <p:ph type="pic" sz="quarter" idx="15"/>
          </p:nvPr>
        </p:nvSpPr>
        <p:spPr>
          <a:xfrm>
            <a:off x="6111621" y="4004764"/>
            <a:ext cx="2742406" cy="2198688"/>
          </a:xfrm>
          <a:prstGeom prst="rect">
            <a:avLst/>
          </a:prstGeom>
        </p:spPr>
        <p:txBody>
          <a:bodyPr/>
          <a:lstStyle>
            <a:lvl1pPr>
              <a:defRPr>
                <a:solidFill>
                  <a:schemeClr val="bg1"/>
                </a:solidFill>
              </a:defRPr>
            </a:lvl1pPr>
          </a:lstStyle>
          <a:p>
            <a:endParaRPr lang="id-ID"/>
          </a:p>
        </p:txBody>
      </p:sp>
      <p:sp>
        <p:nvSpPr>
          <p:cNvPr id="20" name="Picture Placeholder 2"/>
          <p:cNvSpPr>
            <a:spLocks noGrp="1"/>
          </p:cNvSpPr>
          <p:nvPr>
            <p:ph type="pic" sz="quarter" idx="16"/>
          </p:nvPr>
        </p:nvSpPr>
        <p:spPr>
          <a:xfrm>
            <a:off x="8854764" y="1782468"/>
            <a:ext cx="2742406" cy="2198688"/>
          </a:xfrm>
          <a:prstGeom prst="rect">
            <a:avLst/>
          </a:prstGeom>
        </p:spPr>
        <p:txBody>
          <a:bodyPr/>
          <a:lstStyle>
            <a:lvl1pPr>
              <a:defRPr>
                <a:solidFill>
                  <a:schemeClr val="bg1"/>
                </a:solidFill>
              </a:defRPr>
            </a:lvl1pPr>
          </a:lstStyle>
          <a:p>
            <a:endParaRPr lang="id-ID"/>
          </a:p>
        </p:txBody>
      </p:sp>
      <p:pic>
        <p:nvPicPr>
          <p:cNvPr id="6" name="图片 5"/>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tretch>
            <a:fillRect/>
          </a:stretch>
        </p:blipFill>
        <p:spPr>
          <a:xfrm rot="1869305">
            <a:off x="-1112887" y="-475481"/>
            <a:ext cx="2189171" cy="1799498"/>
          </a:xfrm>
          <a:prstGeom prst="rect">
            <a:avLst/>
          </a:prstGeom>
        </p:spPr>
      </p:pic>
    </p:spTree>
    <p:extLst>
      <p:ext uri="{BB962C8B-B14F-4D97-AF65-F5344CB8AC3E}">
        <p14:creationId xmlns:p14="http://schemas.microsoft.com/office/powerpoint/2010/main" val="2830266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18232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121813"/>
      </p:ext>
    </p:extLst>
  </p:cSld>
  <p:clrMap bg1="lt1" tx1="dk1" bg2="lt2" tx2="dk2" accent1="accent1" accent2="accent2" accent3="accent3" accent4="accent4" accent5="accent5" accent6="accent6" hlink="hlink" folHlink="folHlink"/>
  <p:sldLayoutIdLst>
    <p:sldLayoutId id="2147483854" r:id="rId1"/>
    <p:sldLayoutId id="2147483865" r:id="rId2"/>
    <p:sldLayoutId id="2147483866" r:id="rId3"/>
    <p:sldLayoutId id="2147483867" r:id="rId4"/>
    <p:sldLayoutId id="2147483864" r:id="rId5"/>
    <p:sldLayoutId id="2147483860" r:id="rId6"/>
    <p:sldLayoutId id="2147483861" r:id="rId7"/>
    <p:sldLayoutId id="2147483862" r:id="rId8"/>
  </p:sldLayoutIdLst>
  <p:hf hdr="0" dt="0"/>
  <p:txStyles>
    <p:titleStyle>
      <a:lvl1pPr algn="ctr" defTabSz="412750" rtl="0" eaLnBrk="0" fontAlgn="base" hangingPunct="0">
        <a:spcBef>
          <a:spcPct val="0"/>
        </a:spcBef>
        <a:spcAft>
          <a:spcPct val="0"/>
        </a:spcAft>
        <a:defRPr sz="5600">
          <a:solidFill>
            <a:srgbClr val="000000"/>
          </a:solidFill>
          <a:latin typeface="+mj-lt"/>
          <a:ea typeface="MS PGothic" panose="020B0600070205080204" pitchFamily="34" charset="-128"/>
          <a:cs typeface="+mj-cs"/>
          <a:sym typeface="Helvetica Light" pitchFamily="2" charset="0"/>
        </a:defRPr>
      </a:lvl1pPr>
      <a:lvl2pPr algn="ctr" defTabSz="412750" rtl="0" eaLnBrk="0" fontAlgn="base" hangingPunct="0">
        <a:spcBef>
          <a:spcPct val="0"/>
        </a:spcBef>
        <a:spcAft>
          <a:spcPct val="0"/>
        </a:spcAft>
        <a:defRPr sz="5600">
          <a:solidFill>
            <a:srgbClr val="000000"/>
          </a:solidFill>
          <a:latin typeface="Helvetica Light" charset="0"/>
          <a:ea typeface="MS PGothic" panose="020B0600070205080204" pitchFamily="34" charset="-128"/>
          <a:cs typeface="Helvetica Light" charset="0"/>
          <a:sym typeface="Helvetica Light" pitchFamily="2" charset="0"/>
        </a:defRPr>
      </a:lvl2pPr>
      <a:lvl3pPr algn="ctr" defTabSz="412750" rtl="0" eaLnBrk="0" fontAlgn="base" hangingPunct="0">
        <a:spcBef>
          <a:spcPct val="0"/>
        </a:spcBef>
        <a:spcAft>
          <a:spcPct val="0"/>
        </a:spcAft>
        <a:defRPr sz="5600">
          <a:solidFill>
            <a:srgbClr val="000000"/>
          </a:solidFill>
          <a:latin typeface="Helvetica Light" charset="0"/>
          <a:ea typeface="MS PGothic" panose="020B0600070205080204" pitchFamily="34" charset="-128"/>
          <a:cs typeface="Helvetica Light" charset="0"/>
          <a:sym typeface="Helvetica Light" pitchFamily="2" charset="0"/>
        </a:defRPr>
      </a:lvl3pPr>
      <a:lvl4pPr algn="ctr" defTabSz="412750" rtl="0" eaLnBrk="0" fontAlgn="base" hangingPunct="0">
        <a:spcBef>
          <a:spcPct val="0"/>
        </a:spcBef>
        <a:spcAft>
          <a:spcPct val="0"/>
        </a:spcAft>
        <a:defRPr sz="5600">
          <a:solidFill>
            <a:srgbClr val="000000"/>
          </a:solidFill>
          <a:latin typeface="Helvetica Light" charset="0"/>
          <a:ea typeface="MS PGothic" panose="020B0600070205080204" pitchFamily="34" charset="-128"/>
          <a:cs typeface="Helvetica Light" charset="0"/>
          <a:sym typeface="Helvetica Light" pitchFamily="2" charset="0"/>
        </a:defRPr>
      </a:lvl4pPr>
      <a:lvl5pPr algn="ctr" defTabSz="412750" rtl="0" eaLnBrk="0" fontAlgn="base" hangingPunct="0">
        <a:spcBef>
          <a:spcPct val="0"/>
        </a:spcBef>
        <a:spcAft>
          <a:spcPct val="0"/>
        </a:spcAft>
        <a:defRPr sz="5600">
          <a:solidFill>
            <a:srgbClr val="000000"/>
          </a:solidFill>
          <a:latin typeface="Helvetica Light" charset="0"/>
          <a:ea typeface="MS PGothic" panose="020B0600070205080204" pitchFamily="34" charset="-128"/>
          <a:cs typeface="Helvetica Light" charset="0"/>
          <a:sym typeface="Helvetica Light" pitchFamily="2" charset="0"/>
        </a:defRPr>
      </a:lvl5pPr>
      <a:lvl6pPr marL="228600" algn="ctr" defTabSz="412750" rtl="0" fontAlgn="base" hangingPunct="0">
        <a:spcBef>
          <a:spcPct val="0"/>
        </a:spcBef>
        <a:spcAft>
          <a:spcPct val="0"/>
        </a:spcAft>
        <a:defRPr sz="5600">
          <a:solidFill>
            <a:srgbClr val="000000"/>
          </a:solidFill>
          <a:latin typeface="Helvetica Light" charset="0"/>
          <a:ea typeface="ＭＳ Ｐゴシック" charset="0"/>
          <a:cs typeface="Helvetica Light" charset="0"/>
          <a:sym typeface="Helvetica Light" charset="0"/>
        </a:defRPr>
      </a:lvl6pPr>
      <a:lvl7pPr marL="457200" algn="ctr" defTabSz="412750" rtl="0" fontAlgn="base" hangingPunct="0">
        <a:spcBef>
          <a:spcPct val="0"/>
        </a:spcBef>
        <a:spcAft>
          <a:spcPct val="0"/>
        </a:spcAft>
        <a:defRPr sz="5600">
          <a:solidFill>
            <a:srgbClr val="000000"/>
          </a:solidFill>
          <a:latin typeface="Helvetica Light" charset="0"/>
          <a:ea typeface="ＭＳ Ｐゴシック" charset="0"/>
          <a:cs typeface="Helvetica Light" charset="0"/>
          <a:sym typeface="Helvetica Light" charset="0"/>
        </a:defRPr>
      </a:lvl7pPr>
      <a:lvl8pPr marL="685800" algn="ctr" defTabSz="412750" rtl="0" fontAlgn="base" hangingPunct="0">
        <a:spcBef>
          <a:spcPct val="0"/>
        </a:spcBef>
        <a:spcAft>
          <a:spcPct val="0"/>
        </a:spcAft>
        <a:defRPr sz="5600">
          <a:solidFill>
            <a:srgbClr val="000000"/>
          </a:solidFill>
          <a:latin typeface="Helvetica Light" charset="0"/>
          <a:ea typeface="ＭＳ Ｐゴシック" charset="0"/>
          <a:cs typeface="Helvetica Light" charset="0"/>
          <a:sym typeface="Helvetica Light" charset="0"/>
        </a:defRPr>
      </a:lvl8pPr>
      <a:lvl9pPr marL="914400" algn="ctr" defTabSz="412750" rtl="0" fontAlgn="base" hangingPunct="0">
        <a:spcBef>
          <a:spcPct val="0"/>
        </a:spcBef>
        <a:spcAft>
          <a:spcPct val="0"/>
        </a:spcAft>
        <a:defRPr sz="5600">
          <a:solidFill>
            <a:srgbClr val="000000"/>
          </a:solidFill>
          <a:latin typeface="Helvetica Light" charset="0"/>
          <a:ea typeface="ＭＳ Ｐゴシック" charset="0"/>
          <a:cs typeface="Helvetica Light" charset="0"/>
          <a:sym typeface="Helvetica Light" charset="0"/>
        </a:defRPr>
      </a:lvl9pPr>
    </p:titleStyle>
    <p:bodyStyle>
      <a:lvl1pPr marL="171450" indent="-171450" algn="l" defTabSz="412750" rtl="0" eaLnBrk="0" fontAlgn="base" hangingPunct="0">
        <a:spcBef>
          <a:spcPts val="2950"/>
        </a:spcBef>
        <a:spcAft>
          <a:spcPct val="0"/>
        </a:spcAft>
        <a:defRPr sz="2600">
          <a:solidFill>
            <a:srgbClr val="000000"/>
          </a:solidFill>
          <a:latin typeface="+mn-lt"/>
          <a:ea typeface="MS PGothic" panose="020B0600070205080204" pitchFamily="34" charset="-128"/>
          <a:cs typeface="+mn-cs"/>
          <a:sym typeface="Helvetica Light" pitchFamily="2" charset="0"/>
        </a:defRPr>
      </a:lvl1pPr>
      <a:lvl2pPr marL="114300" indent="114300" algn="l" defTabSz="412750" rtl="0" eaLnBrk="0" fontAlgn="base" hangingPunct="0">
        <a:spcBef>
          <a:spcPts val="2950"/>
        </a:spcBef>
        <a:spcAft>
          <a:spcPct val="0"/>
        </a:spcAft>
        <a:defRPr sz="2600">
          <a:solidFill>
            <a:srgbClr val="000000"/>
          </a:solidFill>
          <a:latin typeface="+mn-lt"/>
          <a:ea typeface="Helvetica Light" charset="0"/>
          <a:cs typeface="+mn-cs"/>
          <a:sym typeface="Helvetica Light" pitchFamily="2" charset="0"/>
        </a:defRPr>
      </a:lvl2pPr>
      <a:lvl3pPr marL="228600" indent="228600" algn="l" defTabSz="412750" rtl="0" eaLnBrk="0" fontAlgn="base" hangingPunct="0">
        <a:spcBef>
          <a:spcPts val="2950"/>
        </a:spcBef>
        <a:spcAft>
          <a:spcPct val="0"/>
        </a:spcAft>
        <a:defRPr sz="2600">
          <a:solidFill>
            <a:srgbClr val="000000"/>
          </a:solidFill>
          <a:latin typeface="+mn-lt"/>
          <a:ea typeface="Helvetica Light" charset="0"/>
          <a:cs typeface="+mn-cs"/>
          <a:sym typeface="Helvetica Light" pitchFamily="2" charset="0"/>
        </a:defRPr>
      </a:lvl3pPr>
      <a:lvl4pPr marL="342900" indent="342900" algn="l" defTabSz="412750" rtl="0" eaLnBrk="0" fontAlgn="base" hangingPunct="0">
        <a:spcBef>
          <a:spcPts val="2950"/>
        </a:spcBef>
        <a:spcAft>
          <a:spcPct val="0"/>
        </a:spcAft>
        <a:defRPr sz="2600">
          <a:solidFill>
            <a:srgbClr val="000000"/>
          </a:solidFill>
          <a:latin typeface="+mn-lt"/>
          <a:ea typeface="Helvetica Light" charset="0"/>
          <a:cs typeface="+mn-cs"/>
          <a:sym typeface="Helvetica Light" pitchFamily="2" charset="0"/>
        </a:defRPr>
      </a:lvl4pPr>
      <a:lvl5pPr marL="457200" indent="457200" algn="l" defTabSz="412750" rtl="0" eaLnBrk="0" fontAlgn="base" hangingPunct="0">
        <a:spcBef>
          <a:spcPts val="2950"/>
        </a:spcBef>
        <a:spcAft>
          <a:spcPct val="0"/>
        </a:spcAft>
        <a:defRPr sz="2600">
          <a:solidFill>
            <a:srgbClr val="000000"/>
          </a:solidFill>
          <a:latin typeface="+mn-lt"/>
          <a:ea typeface="Helvetica Light" charset="0"/>
          <a:cs typeface="+mn-cs"/>
          <a:sym typeface="Helvetica Light" pitchFamily="2" charset="0"/>
        </a:defRPr>
      </a:lvl5pPr>
      <a:lvl6pPr marL="685800" algn="l" defTabSz="412750" rtl="0" fontAlgn="base" hangingPunct="0">
        <a:spcBef>
          <a:spcPts val="2950"/>
        </a:spcBef>
        <a:spcAft>
          <a:spcPct val="0"/>
        </a:spcAft>
        <a:defRPr sz="2600">
          <a:solidFill>
            <a:srgbClr val="000000"/>
          </a:solidFill>
          <a:latin typeface="+mn-lt"/>
          <a:ea typeface="Helvetica Light" charset="0"/>
          <a:cs typeface="+mn-cs"/>
          <a:sym typeface="Helvetica Light" charset="0"/>
        </a:defRPr>
      </a:lvl6pPr>
      <a:lvl7pPr marL="914400" algn="l" defTabSz="412750" rtl="0" fontAlgn="base" hangingPunct="0">
        <a:spcBef>
          <a:spcPts val="2950"/>
        </a:spcBef>
        <a:spcAft>
          <a:spcPct val="0"/>
        </a:spcAft>
        <a:defRPr sz="2600">
          <a:solidFill>
            <a:srgbClr val="000000"/>
          </a:solidFill>
          <a:latin typeface="+mn-lt"/>
          <a:ea typeface="Helvetica Light" charset="0"/>
          <a:cs typeface="+mn-cs"/>
          <a:sym typeface="Helvetica Light" charset="0"/>
        </a:defRPr>
      </a:lvl7pPr>
      <a:lvl8pPr marL="1143000" algn="l" defTabSz="412750" rtl="0" fontAlgn="base" hangingPunct="0">
        <a:spcBef>
          <a:spcPts val="2950"/>
        </a:spcBef>
        <a:spcAft>
          <a:spcPct val="0"/>
        </a:spcAft>
        <a:defRPr sz="2600">
          <a:solidFill>
            <a:srgbClr val="000000"/>
          </a:solidFill>
          <a:latin typeface="+mn-lt"/>
          <a:ea typeface="Helvetica Light" charset="0"/>
          <a:cs typeface="+mn-cs"/>
          <a:sym typeface="Helvetica Light" charset="0"/>
        </a:defRPr>
      </a:lvl8pPr>
      <a:lvl9pPr marL="1371600" algn="l" defTabSz="412750" rtl="0" fontAlgn="base" hangingPunct="0">
        <a:spcBef>
          <a:spcPts val="2950"/>
        </a:spcBef>
        <a:spcAft>
          <a:spcPct val="0"/>
        </a:spcAft>
        <a:defRPr sz="2600">
          <a:solidFill>
            <a:srgbClr val="000000"/>
          </a:solidFill>
          <a:latin typeface="+mn-lt"/>
          <a:ea typeface="Helvetica Light" charset="0"/>
          <a:cs typeface="+mn-cs"/>
          <a:sym typeface="Helvetica Light" charset="0"/>
        </a:defRPr>
      </a:lvl9pPr>
    </p:bodyStyle>
    <p:other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8.jp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9.emf"/><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p:nvPr/>
        </p:nvSpPr>
        <p:spPr>
          <a:xfrm>
            <a:off x="906966" y="2217686"/>
            <a:ext cx="1415772" cy="461665"/>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sz="2400" i="0" u="none" strike="noStrike" kern="1200" cap="none" spc="0" normalizeH="0" baseline="0" noProof="0" dirty="0">
                <a:ln>
                  <a:noFill/>
                </a:ln>
                <a:solidFill>
                  <a:schemeClr val="accent1"/>
                </a:solidFill>
                <a:effectLst/>
                <a:uLnTx/>
                <a:uFillTx/>
                <a:cs typeface="+mn-ea"/>
                <a:sym typeface="+mn-lt"/>
              </a:rPr>
              <a:t>資料科學</a:t>
            </a:r>
            <a:endParaRPr kumimoji="0" lang="zh-CN" altLang="en-US" sz="2400" i="0" u="none" strike="noStrike" kern="1200" cap="none" spc="0" normalizeH="0" baseline="0" noProof="0" dirty="0">
              <a:ln>
                <a:noFill/>
              </a:ln>
              <a:solidFill>
                <a:schemeClr val="accent1"/>
              </a:solidFill>
              <a:effectLst/>
              <a:uLnTx/>
              <a:uFillTx/>
              <a:cs typeface="+mn-ea"/>
              <a:sym typeface="+mn-lt"/>
            </a:endParaRPr>
          </a:p>
        </p:txBody>
      </p:sp>
      <p:sp>
        <p:nvSpPr>
          <p:cNvPr id="17" name="文本框 16"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p:nvPr/>
        </p:nvSpPr>
        <p:spPr>
          <a:xfrm>
            <a:off x="906966" y="2833223"/>
            <a:ext cx="3262432" cy="707886"/>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TW" altLang="en-US" sz="4000" dirty="0">
                <a:solidFill>
                  <a:schemeClr val="accent1"/>
                </a:solidFill>
                <a:cs typeface="+mn-ea"/>
                <a:sym typeface="+mn-lt"/>
              </a:rPr>
              <a:t>商品推薦系統</a:t>
            </a:r>
            <a:endParaRPr kumimoji="0" lang="zh-CN" altLang="en-US" sz="4000" i="0" u="none" strike="noStrike" kern="1200" cap="none" spc="0" normalizeH="0" baseline="0" noProof="0" dirty="0">
              <a:ln>
                <a:noFill/>
              </a:ln>
              <a:solidFill>
                <a:schemeClr val="accent1"/>
              </a:solidFill>
              <a:effectLst/>
              <a:uLnTx/>
              <a:uFillTx/>
              <a:cs typeface="+mn-ea"/>
              <a:sym typeface="+mn-lt"/>
            </a:endParaRPr>
          </a:p>
        </p:txBody>
      </p:sp>
      <p:cxnSp>
        <p:nvCxnSpPr>
          <p:cNvPr id="18" name="直接连接符 17"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CxnSpPr/>
          <p:nvPr/>
        </p:nvCxnSpPr>
        <p:spPr>
          <a:xfrm>
            <a:off x="999954" y="3694981"/>
            <a:ext cx="52082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文本框 18"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p:nvPr/>
        </p:nvSpPr>
        <p:spPr>
          <a:xfrm>
            <a:off x="906966" y="3813040"/>
            <a:ext cx="5189034"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sz="2000" i="0" u="none" strike="noStrike" kern="1200" cap="none" spc="0" normalizeH="0" baseline="0" noProof="0" dirty="0">
                <a:ln>
                  <a:noFill/>
                </a:ln>
                <a:solidFill>
                  <a:schemeClr val="bg1"/>
                </a:solidFill>
                <a:effectLst/>
                <a:uLnTx/>
                <a:uFillTx/>
                <a:cs typeface="+mn-ea"/>
                <a:sym typeface="+mn-lt"/>
              </a:rPr>
              <a:t>以決策樹進行分類</a:t>
            </a:r>
            <a:endParaRPr kumimoji="0" lang="zh-CN" altLang="en-US" sz="2000" i="0" u="none" strike="noStrike" kern="1200" cap="none" spc="0" normalizeH="0" baseline="0" noProof="0" dirty="0">
              <a:ln>
                <a:noFill/>
              </a:ln>
              <a:solidFill>
                <a:schemeClr val="bg1"/>
              </a:solidFill>
              <a:effectLst/>
              <a:uLnTx/>
              <a:uFillTx/>
              <a:cs typeface="+mn-ea"/>
              <a:sym typeface="+mn-lt"/>
            </a:endParaRPr>
          </a:p>
        </p:txBody>
      </p:sp>
      <p:sp>
        <p:nvSpPr>
          <p:cNvPr id="20" name="圆角矩形 19"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p:nvPr/>
        </p:nvSpPr>
        <p:spPr>
          <a:xfrm>
            <a:off x="999954" y="4348446"/>
            <a:ext cx="2331076" cy="146452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2"/>
                </a:solidFill>
                <a:cs typeface="+mn-ea"/>
                <a:sym typeface="+mn-lt"/>
              </a:rPr>
              <a:t>統計三</a:t>
            </a:r>
            <a:r>
              <a:rPr lang="zh-TW" altLang="en-US" sz="1200" b="1" dirty="0">
                <a:solidFill>
                  <a:schemeClr val="tx2"/>
                </a:solidFill>
                <a:cs typeface="+mn-ea"/>
                <a:sym typeface="+mn-lt"/>
              </a:rPr>
              <a:t>  </a:t>
            </a:r>
            <a:r>
              <a:rPr lang="en-US" altLang="zh-TW" sz="1200" b="1" dirty="0">
                <a:solidFill>
                  <a:schemeClr val="tx2"/>
                </a:solidFill>
                <a:cs typeface="+mn-ea"/>
                <a:sym typeface="+mn-lt"/>
              </a:rPr>
              <a:t>105304002</a:t>
            </a:r>
            <a:r>
              <a:rPr lang="zh-TW" altLang="en-US" sz="1200" b="1" dirty="0">
                <a:solidFill>
                  <a:schemeClr val="tx2"/>
                </a:solidFill>
                <a:cs typeface="+mn-ea"/>
                <a:sym typeface="+mn-lt"/>
              </a:rPr>
              <a:t>  </a:t>
            </a:r>
            <a:r>
              <a:rPr lang="zh-TW" altLang="en-US" sz="1200" b="1" dirty="0">
                <a:solidFill>
                  <a:schemeClr val="tx2"/>
                </a:solidFill>
                <a:cs typeface="+mn-ea"/>
              </a:rPr>
              <a:t>廖渝瑄</a:t>
            </a:r>
            <a:endParaRPr lang="en-US" altLang="zh-TW" sz="1200" b="1" dirty="0">
              <a:solidFill>
                <a:schemeClr val="tx2"/>
              </a:solidFill>
              <a:cs typeface="+mn-ea"/>
            </a:endParaRPr>
          </a:p>
          <a:p>
            <a:pPr algn="ctr"/>
            <a:r>
              <a:rPr lang="zh-CN" altLang="en-US" sz="1200" b="1" dirty="0">
                <a:solidFill>
                  <a:schemeClr val="tx2"/>
                </a:solidFill>
                <a:cs typeface="+mn-ea"/>
                <a:sym typeface="+mn-lt"/>
              </a:rPr>
              <a:t>統計三</a:t>
            </a:r>
            <a:r>
              <a:rPr lang="zh-TW" altLang="en-US" sz="1200" b="1" dirty="0">
                <a:solidFill>
                  <a:schemeClr val="tx2"/>
                </a:solidFill>
                <a:cs typeface="+mn-ea"/>
                <a:sym typeface="+mn-lt"/>
              </a:rPr>
              <a:t>  </a:t>
            </a:r>
            <a:r>
              <a:rPr lang="en-US" altLang="zh-TW" sz="1200" b="1" dirty="0">
                <a:solidFill>
                  <a:schemeClr val="tx2"/>
                </a:solidFill>
                <a:cs typeface="+mn-ea"/>
                <a:sym typeface="+mn-lt"/>
              </a:rPr>
              <a:t>105304015</a:t>
            </a:r>
            <a:r>
              <a:rPr lang="zh-TW" altLang="en-US" sz="1200" b="1" dirty="0">
                <a:solidFill>
                  <a:schemeClr val="tx2"/>
                </a:solidFill>
                <a:cs typeface="+mn-ea"/>
                <a:sym typeface="+mn-lt"/>
              </a:rPr>
              <a:t>  </a:t>
            </a:r>
            <a:r>
              <a:rPr lang="zh-TW" altLang="en-US" sz="1200" b="1" dirty="0">
                <a:solidFill>
                  <a:schemeClr val="tx2"/>
                </a:solidFill>
                <a:cs typeface="+mn-ea"/>
              </a:rPr>
              <a:t>張智鈞</a:t>
            </a:r>
            <a:endParaRPr lang="en-US" altLang="zh-CN" sz="1200" b="1" dirty="0">
              <a:solidFill>
                <a:schemeClr val="tx2"/>
              </a:solidFill>
              <a:cs typeface="+mn-ea"/>
              <a:sym typeface="+mn-lt"/>
            </a:endParaRPr>
          </a:p>
          <a:p>
            <a:pPr algn="ctr"/>
            <a:r>
              <a:rPr lang="zh-CN" altLang="en-US" sz="1200" b="1" dirty="0">
                <a:solidFill>
                  <a:schemeClr val="tx2"/>
                </a:solidFill>
                <a:cs typeface="+mn-ea"/>
                <a:sym typeface="+mn-lt"/>
              </a:rPr>
              <a:t>統計三</a:t>
            </a:r>
            <a:r>
              <a:rPr lang="zh-TW" altLang="en-US" sz="1200" b="1" dirty="0">
                <a:solidFill>
                  <a:schemeClr val="tx2"/>
                </a:solidFill>
                <a:cs typeface="+mn-ea"/>
                <a:sym typeface="+mn-lt"/>
              </a:rPr>
              <a:t>  </a:t>
            </a:r>
            <a:r>
              <a:rPr lang="en-US" altLang="zh-TW" sz="1200" b="1" dirty="0">
                <a:solidFill>
                  <a:schemeClr val="tx2"/>
                </a:solidFill>
                <a:cs typeface="+mn-ea"/>
                <a:sym typeface="+mn-lt"/>
              </a:rPr>
              <a:t>105304043</a:t>
            </a:r>
            <a:r>
              <a:rPr lang="zh-TW" altLang="en-US" sz="1200" b="1" dirty="0">
                <a:solidFill>
                  <a:schemeClr val="tx2"/>
                </a:solidFill>
                <a:cs typeface="+mn-ea"/>
                <a:sym typeface="+mn-lt"/>
              </a:rPr>
              <a:t>  </a:t>
            </a:r>
            <a:r>
              <a:rPr lang="zh-TW" altLang="en-US" sz="1200" b="1" dirty="0">
                <a:solidFill>
                  <a:schemeClr val="tx2"/>
                </a:solidFill>
                <a:cs typeface="+mn-ea"/>
              </a:rPr>
              <a:t>焦祖傑</a:t>
            </a:r>
            <a:endParaRPr lang="en-US" altLang="zh-CN" sz="1200" b="1" dirty="0">
              <a:solidFill>
                <a:schemeClr val="tx2"/>
              </a:solidFill>
              <a:cs typeface="+mn-ea"/>
              <a:sym typeface="+mn-lt"/>
            </a:endParaRPr>
          </a:p>
          <a:p>
            <a:pPr algn="ctr"/>
            <a:r>
              <a:rPr lang="zh-CN" altLang="en-US" sz="1200" b="1" dirty="0">
                <a:solidFill>
                  <a:schemeClr val="tx2"/>
                </a:solidFill>
                <a:cs typeface="+mn-ea"/>
                <a:sym typeface="+mn-lt"/>
              </a:rPr>
              <a:t>金碩一</a:t>
            </a:r>
            <a:r>
              <a:rPr lang="zh-TW" altLang="en-US" sz="1200" b="1" dirty="0">
                <a:solidFill>
                  <a:schemeClr val="tx2"/>
                </a:solidFill>
                <a:cs typeface="+mn-ea"/>
                <a:sym typeface="+mn-lt"/>
              </a:rPr>
              <a:t>  </a:t>
            </a:r>
            <a:r>
              <a:rPr lang="en-US" altLang="zh-TW" sz="1200" b="1" dirty="0">
                <a:solidFill>
                  <a:schemeClr val="tx2"/>
                </a:solidFill>
                <a:cs typeface="+mn-ea"/>
                <a:sym typeface="+mn-lt"/>
              </a:rPr>
              <a:t>107352011</a:t>
            </a:r>
            <a:r>
              <a:rPr lang="zh-TW" altLang="en-US" sz="1200" b="1" dirty="0">
                <a:solidFill>
                  <a:schemeClr val="tx2"/>
                </a:solidFill>
                <a:cs typeface="+mn-ea"/>
                <a:sym typeface="+mn-lt"/>
              </a:rPr>
              <a:t>  </a:t>
            </a:r>
            <a:r>
              <a:rPr lang="zh-CN" altLang="en-US" sz="1200" b="1" dirty="0">
                <a:solidFill>
                  <a:schemeClr val="tx2"/>
                </a:solidFill>
                <a:cs typeface="+mn-ea"/>
                <a:sym typeface="+mn-lt"/>
              </a:rPr>
              <a:t>何冠廷</a:t>
            </a:r>
            <a:endParaRPr lang="en-US" altLang="zh-CN" sz="1200" b="1" dirty="0">
              <a:solidFill>
                <a:schemeClr val="tx2"/>
              </a:solidFill>
              <a:cs typeface="+mn-ea"/>
              <a:sym typeface="+mn-lt"/>
            </a:endParaRPr>
          </a:p>
          <a:p>
            <a:pPr algn="ctr"/>
            <a:r>
              <a:rPr lang="zh-CN" altLang="en-US" sz="1200" b="1" dirty="0">
                <a:solidFill>
                  <a:schemeClr val="tx2"/>
                </a:solidFill>
                <a:cs typeface="+mn-ea"/>
                <a:sym typeface="+mn-lt"/>
              </a:rPr>
              <a:t>金碩一</a:t>
            </a:r>
            <a:r>
              <a:rPr lang="zh-TW" altLang="en-US" sz="1200" b="1" dirty="0">
                <a:solidFill>
                  <a:schemeClr val="tx2"/>
                </a:solidFill>
                <a:cs typeface="+mn-ea"/>
                <a:sym typeface="+mn-lt"/>
              </a:rPr>
              <a:t>  </a:t>
            </a:r>
            <a:r>
              <a:rPr lang="en-US" altLang="zh-TW" sz="1200" b="1" dirty="0">
                <a:solidFill>
                  <a:schemeClr val="tx2"/>
                </a:solidFill>
                <a:cs typeface="+mn-ea"/>
                <a:sym typeface="+mn-lt"/>
              </a:rPr>
              <a:t>107352012</a:t>
            </a:r>
            <a:r>
              <a:rPr lang="zh-TW" altLang="en-US" sz="1200" b="1" dirty="0">
                <a:solidFill>
                  <a:schemeClr val="tx2"/>
                </a:solidFill>
                <a:cs typeface="+mn-ea"/>
                <a:sym typeface="+mn-lt"/>
              </a:rPr>
              <a:t>  </a:t>
            </a:r>
            <a:r>
              <a:rPr lang="zh-TW" altLang="en-US" sz="1200" b="1" dirty="0">
                <a:solidFill>
                  <a:schemeClr val="tx2"/>
                </a:solidFill>
                <a:cs typeface="+mn-ea"/>
              </a:rPr>
              <a:t>王韋之</a:t>
            </a:r>
            <a:endParaRPr lang="zh-CN" altLang="en-US" sz="1200" b="1" dirty="0">
              <a:solidFill>
                <a:schemeClr val="tx2"/>
              </a:solidFill>
              <a:cs typeface="+mn-ea"/>
              <a:sym typeface="+mn-lt"/>
            </a:endParaRPr>
          </a:p>
        </p:txBody>
      </p:sp>
      <p:sp>
        <p:nvSpPr>
          <p:cNvPr id="2" name="e7d195523061f1c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hidden="1"/>
          <p:cNvSpPr txBox="1"/>
          <p:nvPr/>
        </p:nvSpPr>
        <p:spPr>
          <a:xfrm>
            <a:off x="-355600" y="1803400"/>
            <a:ext cx="293927" cy="1016000"/>
          </a:xfrm>
          <a:prstGeom prst="rect">
            <a:avLst/>
          </a:prstGeom>
          <a:noFill/>
        </p:spPr>
        <p:txBody>
          <a:bodyPr vert="wordArtVert" rtlCol="0">
            <a:spAutoFit/>
          </a:bodyPr>
          <a:lstStyle/>
          <a:p>
            <a:r>
              <a:rPr lang="en-US" altLang="zh-CN" sz="100">
                <a:cs typeface="+mn-ea"/>
                <a:sym typeface="+mn-lt"/>
              </a:rPr>
              <a:t>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a:t>
            </a:r>
            <a:endParaRPr lang="zh-CN" altLang="en-US" sz="100">
              <a:cs typeface="+mn-ea"/>
              <a:sym typeface="+mn-lt"/>
            </a:endParaRPr>
          </a:p>
        </p:txBody>
      </p:sp>
    </p:spTree>
    <p:extLst>
      <p:ext uri="{BB962C8B-B14F-4D97-AF65-F5344CB8AC3E}">
        <p14:creationId xmlns:p14="http://schemas.microsoft.com/office/powerpoint/2010/main" val="79461750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6"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a:spLocks noChangeArrowheads="1"/>
          </p:cNvSpPr>
          <p:nvPr/>
        </p:nvSpPr>
        <p:spPr bwMode="auto">
          <a:xfrm>
            <a:off x="1532782" y="4302832"/>
            <a:ext cx="635938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3921" fontAlgn="base">
              <a:lnSpc>
                <a:spcPct val="100000"/>
              </a:lnSpc>
              <a:spcBef>
                <a:spcPct val="0"/>
              </a:spcBef>
              <a:spcAft>
                <a:spcPct val="0"/>
              </a:spcAft>
              <a:buNone/>
              <a:defRPr/>
            </a:pPr>
            <a:r>
              <a:rPr lang="zh-TW" altLang="en-US" sz="4400" b="1" dirty="0">
                <a:solidFill>
                  <a:schemeClr val="accent1"/>
                </a:solidFill>
                <a:latin typeface="+mn-lt"/>
                <a:ea typeface="+mn-ea"/>
                <a:cs typeface="+mn-ea"/>
                <a:sym typeface="+mn-lt"/>
              </a:rPr>
              <a:t>模型選擇與建立</a:t>
            </a:r>
            <a:endParaRPr lang="zh-CN" altLang="en-US" sz="4400" b="1" dirty="0">
              <a:solidFill>
                <a:schemeClr val="accent1"/>
              </a:solidFill>
              <a:latin typeface="+mn-lt"/>
              <a:ea typeface="+mn-ea"/>
              <a:cs typeface="+mn-ea"/>
              <a:sym typeface="+mn-lt"/>
            </a:endParaRPr>
          </a:p>
        </p:txBody>
      </p:sp>
      <p:sp>
        <p:nvSpPr>
          <p:cNvPr id="2" name="矩形 1"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p:nvPr/>
        </p:nvSpPr>
        <p:spPr>
          <a:xfrm>
            <a:off x="1532782" y="2778009"/>
            <a:ext cx="1353256" cy="1200329"/>
          </a:xfrm>
          <a:prstGeom prst="rect">
            <a:avLst/>
          </a:prstGeom>
        </p:spPr>
        <p:txBody>
          <a:bodyPr wrap="none">
            <a:spAutoFit/>
          </a:bodyPr>
          <a:lstStyle/>
          <a:p>
            <a:r>
              <a:rPr lang="en-US" altLang="zh-CN" sz="7200" dirty="0">
                <a:solidFill>
                  <a:schemeClr val="bg1"/>
                </a:solidFill>
                <a:cs typeface="+mn-ea"/>
                <a:sym typeface="+mn-lt"/>
              </a:rPr>
              <a:t>0</a:t>
            </a:r>
            <a:r>
              <a:rPr lang="en-US" altLang="zh-TW" sz="7200" dirty="0">
                <a:solidFill>
                  <a:schemeClr val="bg1"/>
                </a:solidFill>
                <a:cs typeface="+mn-ea"/>
                <a:sym typeface="+mn-lt"/>
              </a:rPr>
              <a:t>3</a:t>
            </a:r>
            <a:r>
              <a:rPr lang="en-US" altLang="zh-CN" sz="7200" dirty="0">
                <a:solidFill>
                  <a:schemeClr val="bg1"/>
                </a:solidFill>
                <a:cs typeface="+mn-ea"/>
                <a:sym typeface="+mn-lt"/>
              </a:rPr>
              <a:t>.</a:t>
            </a:r>
            <a:endParaRPr lang="zh-CN" altLang="en-US" sz="7200" dirty="0">
              <a:solidFill>
                <a:schemeClr val="bg1"/>
              </a:solidFill>
              <a:cs typeface="+mn-ea"/>
              <a:sym typeface="+mn-lt"/>
            </a:endParaRPr>
          </a:p>
        </p:txBody>
      </p:sp>
      <p:cxnSp>
        <p:nvCxnSpPr>
          <p:cNvPr id="13" name="直接连接符 12"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CxnSpPr/>
          <p:nvPr/>
        </p:nvCxnSpPr>
        <p:spPr>
          <a:xfrm>
            <a:off x="1106215" y="2904549"/>
            <a:ext cx="0" cy="242686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e7d195523061f1c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hidden="1"/>
          <p:cNvSpPr txBox="1"/>
          <p:nvPr/>
        </p:nvSpPr>
        <p:spPr>
          <a:xfrm>
            <a:off x="-355600" y="1803400"/>
            <a:ext cx="293927" cy="1016000"/>
          </a:xfrm>
          <a:prstGeom prst="rect">
            <a:avLst/>
          </a:prstGeom>
          <a:noFill/>
        </p:spPr>
        <p:txBody>
          <a:bodyPr vert="wordArtVert" rtlCol="0">
            <a:spAutoFit/>
          </a:bodyPr>
          <a:lstStyle/>
          <a:p>
            <a:r>
              <a:rPr lang="en-US" altLang="zh-CN" sz="100">
                <a:cs typeface="+mn-ea"/>
                <a:sym typeface="+mn-lt"/>
              </a:rPr>
              <a:t>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a:t>
            </a:r>
            <a:endParaRPr lang="zh-CN" altLang="en-US" sz="100">
              <a:cs typeface="+mn-ea"/>
              <a:sym typeface="+mn-lt"/>
            </a:endParaRPr>
          </a:p>
        </p:txBody>
      </p:sp>
    </p:spTree>
    <p:extLst>
      <p:ext uri="{BB962C8B-B14F-4D97-AF65-F5344CB8AC3E}">
        <p14:creationId xmlns:p14="http://schemas.microsoft.com/office/powerpoint/2010/main" val="12285978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AutoShape 5"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6169819" y="1912144"/>
            <a:ext cx="1524794" cy="1646238"/>
          </a:xfrm>
          <a:custGeom>
            <a:avLst/>
            <a:gdLst>
              <a:gd name="T0" fmla="*/ 1524722 w 21311"/>
              <a:gd name="T1" fmla="*/ 1646238 h 21600"/>
              <a:gd name="T2" fmla="*/ 1524722 w 21311"/>
              <a:gd name="T3" fmla="*/ 1646238 h 21600"/>
              <a:gd name="T4" fmla="*/ 1524722 w 21311"/>
              <a:gd name="T5" fmla="*/ 1646238 h 21600"/>
              <a:gd name="T6" fmla="*/ 1524722 w 21311"/>
              <a:gd name="T7" fmla="*/ 16462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11" h="21600">
                <a:moveTo>
                  <a:pt x="76" y="4135"/>
                </a:moveTo>
                <a:cubicBezTo>
                  <a:pt x="0" y="12391"/>
                  <a:pt x="0" y="12391"/>
                  <a:pt x="0" y="12391"/>
                </a:cubicBezTo>
                <a:cubicBezTo>
                  <a:pt x="28" y="12439"/>
                  <a:pt x="57" y="12488"/>
                  <a:pt x="35" y="12563"/>
                </a:cubicBezTo>
                <a:cubicBezTo>
                  <a:pt x="64" y="12612"/>
                  <a:pt x="450" y="14955"/>
                  <a:pt x="2163" y="17360"/>
                </a:cubicBezTo>
                <a:cubicBezTo>
                  <a:pt x="3426" y="19239"/>
                  <a:pt x="5139" y="20625"/>
                  <a:pt x="7150" y="21599"/>
                </a:cubicBezTo>
                <a:cubicBezTo>
                  <a:pt x="7253" y="21545"/>
                  <a:pt x="7304" y="21518"/>
                  <a:pt x="7356" y="21490"/>
                </a:cubicBezTo>
                <a:cubicBezTo>
                  <a:pt x="9096" y="21334"/>
                  <a:pt x="10259" y="20782"/>
                  <a:pt x="10978" y="19829"/>
                </a:cubicBezTo>
                <a:cubicBezTo>
                  <a:pt x="11993" y="18464"/>
                  <a:pt x="11552" y="16596"/>
                  <a:pt x="11523" y="16547"/>
                </a:cubicBezTo>
                <a:cubicBezTo>
                  <a:pt x="11523" y="16547"/>
                  <a:pt x="11523" y="16547"/>
                  <a:pt x="11494" y="16499"/>
                </a:cubicBezTo>
                <a:cubicBezTo>
                  <a:pt x="11494" y="16499"/>
                  <a:pt x="11442" y="16526"/>
                  <a:pt x="11413" y="16478"/>
                </a:cubicBezTo>
                <a:cubicBezTo>
                  <a:pt x="10614" y="16391"/>
                  <a:pt x="10015" y="16071"/>
                  <a:pt x="10015" y="16071"/>
                </a:cubicBezTo>
                <a:cubicBezTo>
                  <a:pt x="9796" y="15932"/>
                  <a:pt x="9703" y="15663"/>
                  <a:pt x="9851" y="15458"/>
                </a:cubicBezTo>
                <a:cubicBezTo>
                  <a:pt x="9999" y="15252"/>
                  <a:pt x="10234" y="15191"/>
                  <a:pt x="10505" y="15303"/>
                </a:cubicBezTo>
                <a:cubicBezTo>
                  <a:pt x="10534" y="15351"/>
                  <a:pt x="12251" y="16289"/>
                  <a:pt x="13479" y="14939"/>
                </a:cubicBezTo>
                <a:cubicBezTo>
                  <a:pt x="13627" y="14733"/>
                  <a:pt x="13891" y="14721"/>
                  <a:pt x="14110" y="14860"/>
                </a:cubicBezTo>
                <a:cubicBezTo>
                  <a:pt x="14278" y="15026"/>
                  <a:pt x="14320" y="15322"/>
                  <a:pt x="14142" y="15480"/>
                </a:cubicBezTo>
                <a:cubicBezTo>
                  <a:pt x="13794" y="15919"/>
                  <a:pt x="13359" y="16213"/>
                  <a:pt x="12889" y="16334"/>
                </a:cubicBezTo>
                <a:cubicBezTo>
                  <a:pt x="12966" y="16803"/>
                  <a:pt x="13227" y="18257"/>
                  <a:pt x="12614" y="19727"/>
                </a:cubicBezTo>
                <a:cubicBezTo>
                  <a:pt x="15237" y="20250"/>
                  <a:pt x="18120" y="19170"/>
                  <a:pt x="19371" y="17745"/>
                </a:cubicBezTo>
                <a:cubicBezTo>
                  <a:pt x="21176" y="15771"/>
                  <a:pt x="21273" y="13554"/>
                  <a:pt x="21273" y="13554"/>
                </a:cubicBezTo>
                <a:cubicBezTo>
                  <a:pt x="21295" y="13479"/>
                  <a:pt x="21295" y="13479"/>
                  <a:pt x="21295" y="13479"/>
                </a:cubicBezTo>
                <a:cubicBezTo>
                  <a:pt x="21600" y="8096"/>
                  <a:pt x="17305" y="7502"/>
                  <a:pt x="17173" y="7508"/>
                </a:cubicBezTo>
                <a:cubicBezTo>
                  <a:pt x="16719" y="7430"/>
                  <a:pt x="16719" y="7430"/>
                  <a:pt x="16719" y="7430"/>
                </a:cubicBezTo>
                <a:cubicBezTo>
                  <a:pt x="16596" y="7113"/>
                  <a:pt x="16596" y="7113"/>
                  <a:pt x="16596" y="7113"/>
                </a:cubicBezTo>
                <a:cubicBezTo>
                  <a:pt x="15350" y="4015"/>
                  <a:pt x="12038" y="3474"/>
                  <a:pt x="10286" y="3383"/>
                </a:cubicBezTo>
                <a:cubicBezTo>
                  <a:pt x="10421" y="3948"/>
                  <a:pt x="10408" y="4719"/>
                  <a:pt x="10240" y="5572"/>
                </a:cubicBezTo>
                <a:cubicBezTo>
                  <a:pt x="10005" y="6652"/>
                  <a:pt x="9470" y="7572"/>
                  <a:pt x="8686" y="8304"/>
                </a:cubicBezTo>
                <a:cubicBezTo>
                  <a:pt x="7726" y="9195"/>
                  <a:pt x="6350" y="9731"/>
                  <a:pt x="4743" y="9882"/>
                </a:cubicBezTo>
                <a:cubicBezTo>
                  <a:pt x="4691" y="9909"/>
                  <a:pt x="4691" y="9909"/>
                  <a:pt x="4640" y="9936"/>
                </a:cubicBezTo>
                <a:cubicBezTo>
                  <a:pt x="4611" y="9888"/>
                  <a:pt x="4559" y="9915"/>
                  <a:pt x="4478" y="9894"/>
                </a:cubicBezTo>
                <a:cubicBezTo>
                  <a:pt x="4275" y="10575"/>
                  <a:pt x="3927" y="11013"/>
                  <a:pt x="3876" y="11041"/>
                </a:cubicBezTo>
                <a:cubicBezTo>
                  <a:pt x="3802" y="11144"/>
                  <a:pt x="3698" y="11198"/>
                  <a:pt x="3486" y="11183"/>
                </a:cubicBezTo>
                <a:cubicBezTo>
                  <a:pt x="3434" y="11211"/>
                  <a:pt x="3325" y="11141"/>
                  <a:pt x="3244" y="11120"/>
                </a:cubicBezTo>
                <a:cubicBezTo>
                  <a:pt x="3077" y="10954"/>
                  <a:pt x="2983" y="10685"/>
                  <a:pt x="3161" y="10527"/>
                </a:cubicBezTo>
                <a:cubicBezTo>
                  <a:pt x="3235" y="10425"/>
                  <a:pt x="4279" y="9108"/>
                  <a:pt x="3335" y="7760"/>
                </a:cubicBezTo>
                <a:cubicBezTo>
                  <a:pt x="3219" y="7567"/>
                  <a:pt x="3258" y="7292"/>
                  <a:pt x="3516" y="7155"/>
                </a:cubicBezTo>
                <a:cubicBezTo>
                  <a:pt x="3722" y="7046"/>
                  <a:pt x="4015" y="7082"/>
                  <a:pt x="4131" y="7276"/>
                </a:cubicBezTo>
                <a:cubicBezTo>
                  <a:pt x="4473" y="7732"/>
                  <a:pt x="4601" y="8173"/>
                  <a:pt x="4649" y="8593"/>
                </a:cubicBezTo>
                <a:cubicBezTo>
                  <a:pt x="7784" y="8272"/>
                  <a:pt x="8642" y="6417"/>
                  <a:pt x="8929" y="5310"/>
                </a:cubicBezTo>
                <a:cubicBezTo>
                  <a:pt x="9158" y="4107"/>
                  <a:pt x="8836" y="3003"/>
                  <a:pt x="8807" y="2955"/>
                </a:cubicBezTo>
                <a:cubicBezTo>
                  <a:pt x="8211" y="1168"/>
                  <a:pt x="6511" y="30"/>
                  <a:pt x="4523" y="0"/>
                </a:cubicBezTo>
                <a:cubicBezTo>
                  <a:pt x="3943" y="52"/>
                  <a:pt x="3363" y="104"/>
                  <a:pt x="2789" y="280"/>
                </a:cubicBezTo>
                <a:cubicBezTo>
                  <a:pt x="1694" y="605"/>
                  <a:pt x="911" y="1337"/>
                  <a:pt x="411" y="2430"/>
                </a:cubicBezTo>
                <a:cubicBezTo>
                  <a:pt x="60" y="3316"/>
                  <a:pt x="76" y="4135"/>
                  <a:pt x="76" y="4135"/>
                </a:cubicBezTo>
                <a:close/>
              </a:path>
            </a:pathLst>
          </a:custGeom>
          <a:solidFill>
            <a:schemeClr val="accent2"/>
          </a:solidFill>
          <a:ln>
            <a:noFill/>
          </a:ln>
          <a:effectLst/>
        </p:spPr>
        <p:txBody>
          <a:bodyPr lIns="25400" tIns="25400" rIns="25400" bIns="25400" anchor="ctr"/>
          <a:lstStyle/>
          <a:p>
            <a:pPr algn="r" defTabSz="228600" fontAlgn="base" hangingPunct="0">
              <a:lnSpc>
                <a:spcPct val="120000"/>
              </a:lnSpc>
              <a:spcBef>
                <a:spcPct val="0"/>
              </a:spcBef>
              <a:spcAft>
                <a:spcPct val="0"/>
              </a:spcAft>
            </a:pPr>
            <a:endParaRPr lang="id-ID" sz="1100" dirty="0">
              <a:solidFill>
                <a:srgbClr val="777776"/>
              </a:solidFill>
              <a:cs typeface="+mn-ea"/>
              <a:sym typeface="+mn-lt"/>
            </a:endParaRPr>
          </a:p>
        </p:txBody>
      </p:sp>
      <p:sp>
        <p:nvSpPr>
          <p:cNvPr id="86022" name="AutoShape 6"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6151563" y="3041650"/>
            <a:ext cx="1791494" cy="2201069"/>
          </a:xfrm>
          <a:custGeom>
            <a:avLst/>
            <a:gdLst>
              <a:gd name="T0" fmla="*/ 1791410 w 21389"/>
              <a:gd name="T1" fmla="*/ 2201069 h 21600"/>
              <a:gd name="T2" fmla="*/ 1791410 w 21389"/>
              <a:gd name="T3" fmla="*/ 2201069 h 21600"/>
              <a:gd name="T4" fmla="*/ 1791410 w 21389"/>
              <a:gd name="T5" fmla="*/ 2201069 h 21600"/>
              <a:gd name="T6" fmla="*/ 1791410 w 21389"/>
              <a:gd name="T7" fmla="*/ 2201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89" h="21600">
                <a:moveTo>
                  <a:pt x="18740" y="11373"/>
                </a:moveTo>
                <a:cubicBezTo>
                  <a:pt x="18118" y="11565"/>
                  <a:pt x="17316" y="11747"/>
                  <a:pt x="16433" y="11727"/>
                </a:cubicBezTo>
                <a:cubicBezTo>
                  <a:pt x="15282" y="11736"/>
                  <a:pt x="13976" y="11436"/>
                  <a:pt x="12573" y="10657"/>
                </a:cubicBezTo>
                <a:cubicBezTo>
                  <a:pt x="12271" y="10892"/>
                  <a:pt x="11749" y="11229"/>
                  <a:pt x="11065" y="11499"/>
                </a:cubicBezTo>
                <a:cubicBezTo>
                  <a:pt x="10512" y="11707"/>
                  <a:pt x="9735" y="11924"/>
                  <a:pt x="8808" y="11924"/>
                </a:cubicBezTo>
                <a:cubicBezTo>
                  <a:pt x="7995" y="11920"/>
                  <a:pt x="7013" y="11756"/>
                  <a:pt x="5990" y="11277"/>
                </a:cubicBezTo>
                <a:cubicBezTo>
                  <a:pt x="5666" y="11142"/>
                  <a:pt x="5581" y="10848"/>
                  <a:pt x="5726" y="10638"/>
                </a:cubicBezTo>
                <a:cubicBezTo>
                  <a:pt x="5891" y="10371"/>
                  <a:pt x="6248" y="10301"/>
                  <a:pt x="6504" y="10420"/>
                </a:cubicBezTo>
                <a:cubicBezTo>
                  <a:pt x="9567" y="11764"/>
                  <a:pt x="11507" y="10199"/>
                  <a:pt x="11979" y="9790"/>
                </a:cubicBezTo>
                <a:cubicBezTo>
                  <a:pt x="11954" y="9754"/>
                  <a:pt x="11998" y="9733"/>
                  <a:pt x="12042" y="9713"/>
                </a:cubicBezTo>
                <a:cubicBezTo>
                  <a:pt x="12125" y="9580"/>
                  <a:pt x="12257" y="9518"/>
                  <a:pt x="12438" y="9530"/>
                </a:cubicBezTo>
                <a:cubicBezTo>
                  <a:pt x="12595" y="9505"/>
                  <a:pt x="12732" y="9536"/>
                  <a:pt x="12850" y="9624"/>
                </a:cubicBezTo>
                <a:cubicBezTo>
                  <a:pt x="12919" y="9640"/>
                  <a:pt x="12919" y="9640"/>
                  <a:pt x="12944" y="9676"/>
                </a:cubicBezTo>
                <a:cubicBezTo>
                  <a:pt x="14751" y="10792"/>
                  <a:pt x="16551" y="11053"/>
                  <a:pt x="18302" y="10481"/>
                </a:cubicBezTo>
                <a:cubicBezTo>
                  <a:pt x="19651" y="9999"/>
                  <a:pt x="20465" y="9241"/>
                  <a:pt x="20508" y="9221"/>
                </a:cubicBezTo>
                <a:cubicBezTo>
                  <a:pt x="20484" y="9185"/>
                  <a:pt x="20528" y="9164"/>
                  <a:pt x="20572" y="9144"/>
                </a:cubicBezTo>
                <a:cubicBezTo>
                  <a:pt x="21368" y="8109"/>
                  <a:pt x="21577" y="7060"/>
                  <a:pt x="21221" y="6034"/>
                </a:cubicBezTo>
                <a:cubicBezTo>
                  <a:pt x="20872" y="5101"/>
                  <a:pt x="20250" y="4532"/>
                  <a:pt x="20250" y="4532"/>
                </a:cubicBezTo>
                <a:cubicBezTo>
                  <a:pt x="19964" y="4284"/>
                  <a:pt x="19964" y="4284"/>
                  <a:pt x="19964" y="4284"/>
                </a:cubicBezTo>
                <a:cubicBezTo>
                  <a:pt x="20148" y="3960"/>
                  <a:pt x="20148" y="3960"/>
                  <a:pt x="20148" y="3960"/>
                </a:cubicBezTo>
                <a:cubicBezTo>
                  <a:pt x="21208" y="2041"/>
                  <a:pt x="20179" y="709"/>
                  <a:pt x="19346" y="0"/>
                </a:cubicBezTo>
                <a:cubicBezTo>
                  <a:pt x="19165" y="750"/>
                  <a:pt x="18687" y="1828"/>
                  <a:pt x="17640" y="2836"/>
                </a:cubicBezTo>
                <a:cubicBezTo>
                  <a:pt x="16827" y="3594"/>
                  <a:pt x="15665" y="4179"/>
                  <a:pt x="14260" y="4496"/>
                </a:cubicBezTo>
                <a:cubicBezTo>
                  <a:pt x="13570" y="4673"/>
                  <a:pt x="12806" y="4741"/>
                  <a:pt x="12105" y="4732"/>
                </a:cubicBezTo>
                <a:cubicBezTo>
                  <a:pt x="11473" y="4739"/>
                  <a:pt x="10904" y="4670"/>
                  <a:pt x="10354" y="4543"/>
                </a:cubicBezTo>
                <a:cubicBezTo>
                  <a:pt x="9819" y="5029"/>
                  <a:pt x="9165" y="5427"/>
                  <a:pt x="8343" y="5665"/>
                </a:cubicBezTo>
                <a:cubicBezTo>
                  <a:pt x="9005" y="5787"/>
                  <a:pt x="9712" y="5888"/>
                  <a:pt x="10462" y="5969"/>
                </a:cubicBezTo>
                <a:cubicBezTo>
                  <a:pt x="10756" y="5976"/>
                  <a:pt x="10999" y="6245"/>
                  <a:pt x="10990" y="6486"/>
                </a:cubicBezTo>
                <a:cubicBezTo>
                  <a:pt x="10938" y="6749"/>
                  <a:pt x="10655" y="6927"/>
                  <a:pt x="10361" y="6921"/>
                </a:cubicBezTo>
                <a:cubicBezTo>
                  <a:pt x="10361" y="6921"/>
                  <a:pt x="10361" y="6921"/>
                  <a:pt x="10317" y="6941"/>
                </a:cubicBezTo>
                <a:cubicBezTo>
                  <a:pt x="8091" y="6734"/>
                  <a:pt x="6117" y="6220"/>
                  <a:pt x="4434" y="5285"/>
                </a:cubicBezTo>
                <a:cubicBezTo>
                  <a:pt x="3125" y="4558"/>
                  <a:pt x="1981" y="3564"/>
                  <a:pt x="1032" y="2432"/>
                </a:cubicBezTo>
                <a:cubicBezTo>
                  <a:pt x="710" y="1962"/>
                  <a:pt x="413" y="1529"/>
                  <a:pt x="184" y="1111"/>
                </a:cubicBezTo>
                <a:cubicBezTo>
                  <a:pt x="6" y="15476"/>
                  <a:pt x="6" y="15476"/>
                  <a:pt x="6" y="15476"/>
                </a:cubicBezTo>
                <a:cubicBezTo>
                  <a:pt x="-23" y="16870"/>
                  <a:pt x="10" y="18188"/>
                  <a:pt x="759" y="19365"/>
                </a:cubicBezTo>
                <a:cubicBezTo>
                  <a:pt x="1656" y="20759"/>
                  <a:pt x="3330" y="21174"/>
                  <a:pt x="3330" y="21174"/>
                </a:cubicBezTo>
                <a:cubicBezTo>
                  <a:pt x="3355" y="21210"/>
                  <a:pt x="3355" y="21210"/>
                  <a:pt x="3355" y="21210"/>
                </a:cubicBezTo>
                <a:cubicBezTo>
                  <a:pt x="4317" y="21431"/>
                  <a:pt x="5230" y="21580"/>
                  <a:pt x="6112" y="21600"/>
                </a:cubicBezTo>
                <a:cubicBezTo>
                  <a:pt x="7602" y="21576"/>
                  <a:pt x="8938" y="21243"/>
                  <a:pt x="10094" y="20565"/>
                </a:cubicBezTo>
                <a:cubicBezTo>
                  <a:pt x="10943" y="20029"/>
                  <a:pt x="11342" y="19511"/>
                  <a:pt x="11342" y="19511"/>
                </a:cubicBezTo>
                <a:cubicBezTo>
                  <a:pt x="11487" y="19301"/>
                  <a:pt x="11487" y="19301"/>
                  <a:pt x="11487" y="19301"/>
                </a:cubicBezTo>
                <a:cubicBezTo>
                  <a:pt x="11531" y="19281"/>
                  <a:pt x="11531" y="19281"/>
                  <a:pt x="11531" y="19281"/>
                </a:cubicBezTo>
                <a:cubicBezTo>
                  <a:pt x="11677" y="19071"/>
                  <a:pt x="11949" y="18707"/>
                  <a:pt x="12102" y="18255"/>
                </a:cubicBezTo>
                <a:cubicBezTo>
                  <a:pt x="12415" y="17443"/>
                  <a:pt x="12881" y="15418"/>
                  <a:pt x="11256" y="13553"/>
                </a:cubicBezTo>
                <a:cubicBezTo>
                  <a:pt x="11097" y="13912"/>
                  <a:pt x="10888" y="14199"/>
                  <a:pt x="10673" y="14393"/>
                </a:cubicBezTo>
                <a:cubicBezTo>
                  <a:pt x="10220" y="14746"/>
                  <a:pt x="9756" y="14914"/>
                  <a:pt x="9712" y="14934"/>
                </a:cubicBezTo>
                <a:cubicBezTo>
                  <a:pt x="9643" y="14918"/>
                  <a:pt x="9599" y="14938"/>
                  <a:pt x="9555" y="14959"/>
                </a:cubicBezTo>
                <a:cubicBezTo>
                  <a:pt x="9418" y="14927"/>
                  <a:pt x="9255" y="14860"/>
                  <a:pt x="9225" y="14731"/>
                </a:cubicBezTo>
                <a:cubicBezTo>
                  <a:pt x="9101" y="14550"/>
                  <a:pt x="9228" y="14396"/>
                  <a:pt x="9447" y="14295"/>
                </a:cubicBezTo>
                <a:cubicBezTo>
                  <a:pt x="9447" y="14295"/>
                  <a:pt x="9780" y="14188"/>
                  <a:pt x="10126" y="13933"/>
                </a:cubicBezTo>
                <a:cubicBezTo>
                  <a:pt x="10467" y="13585"/>
                  <a:pt x="10621" y="13132"/>
                  <a:pt x="10431" y="12602"/>
                </a:cubicBezTo>
                <a:cubicBezTo>
                  <a:pt x="10375" y="12437"/>
                  <a:pt x="10546" y="12263"/>
                  <a:pt x="10746" y="12217"/>
                </a:cubicBezTo>
                <a:cubicBezTo>
                  <a:pt x="10790" y="12197"/>
                  <a:pt x="10815" y="12233"/>
                  <a:pt x="10859" y="12213"/>
                </a:cubicBezTo>
                <a:cubicBezTo>
                  <a:pt x="11104" y="12147"/>
                  <a:pt x="11354" y="12174"/>
                  <a:pt x="11522" y="12334"/>
                </a:cubicBezTo>
                <a:cubicBezTo>
                  <a:pt x="14239" y="14695"/>
                  <a:pt x="13636" y="17450"/>
                  <a:pt x="13227" y="18543"/>
                </a:cubicBezTo>
                <a:cubicBezTo>
                  <a:pt x="13150" y="18769"/>
                  <a:pt x="13048" y="18959"/>
                  <a:pt x="12966" y="19093"/>
                </a:cubicBezTo>
                <a:cubicBezTo>
                  <a:pt x="15379" y="18642"/>
                  <a:pt x="16992" y="17276"/>
                  <a:pt x="17678" y="15150"/>
                </a:cubicBezTo>
                <a:cubicBezTo>
                  <a:pt x="17653" y="15113"/>
                  <a:pt x="17672" y="15057"/>
                  <a:pt x="17716" y="15037"/>
                </a:cubicBezTo>
                <a:cubicBezTo>
                  <a:pt x="17692" y="15000"/>
                  <a:pt x="17711" y="14944"/>
                  <a:pt x="17711" y="14944"/>
                </a:cubicBezTo>
                <a:cubicBezTo>
                  <a:pt x="17807" y="14661"/>
                  <a:pt x="17927" y="13653"/>
                  <a:pt x="17382" y="12858"/>
                </a:cubicBezTo>
                <a:cubicBezTo>
                  <a:pt x="17234" y="12641"/>
                  <a:pt x="17330" y="12359"/>
                  <a:pt x="17638" y="12216"/>
                </a:cubicBezTo>
                <a:cubicBezTo>
                  <a:pt x="17877" y="12058"/>
                  <a:pt x="18245" y="12173"/>
                  <a:pt x="18394" y="12390"/>
                </a:cubicBezTo>
                <a:cubicBezTo>
                  <a:pt x="18784" y="12876"/>
                  <a:pt x="18930" y="13427"/>
                  <a:pt x="18958" y="13890"/>
                </a:cubicBezTo>
                <a:cubicBezTo>
                  <a:pt x="19576" y="13271"/>
                  <a:pt x="19963" y="12568"/>
                  <a:pt x="20114" y="11689"/>
                </a:cubicBezTo>
                <a:cubicBezTo>
                  <a:pt x="20205" y="11314"/>
                  <a:pt x="20207" y="10979"/>
                  <a:pt x="20190" y="10701"/>
                </a:cubicBezTo>
                <a:cubicBezTo>
                  <a:pt x="19820" y="10921"/>
                  <a:pt x="19292" y="11165"/>
                  <a:pt x="18740" y="11373"/>
                </a:cubicBezTo>
                <a:close/>
              </a:path>
            </a:pathLst>
          </a:custGeom>
          <a:solidFill>
            <a:schemeClr val="accent3"/>
          </a:solidFill>
          <a:ln>
            <a:noFill/>
          </a:ln>
          <a:effectLst/>
        </p:spPr>
        <p:txBody>
          <a:bodyPr lIns="25400" tIns="25400" rIns="25400" bIns="25400" anchor="ctr"/>
          <a:lstStyle/>
          <a:p>
            <a:pPr algn="r" defTabSz="228600" fontAlgn="base" hangingPunct="0">
              <a:lnSpc>
                <a:spcPct val="120000"/>
              </a:lnSpc>
              <a:spcBef>
                <a:spcPct val="0"/>
              </a:spcBef>
              <a:spcAft>
                <a:spcPct val="0"/>
              </a:spcAft>
            </a:pPr>
            <a:endParaRPr lang="id-ID" sz="1100" dirty="0">
              <a:solidFill>
                <a:srgbClr val="777776"/>
              </a:solidFill>
              <a:cs typeface="+mn-ea"/>
              <a:sym typeface="+mn-lt"/>
            </a:endParaRPr>
          </a:p>
        </p:txBody>
      </p:sp>
      <p:sp>
        <p:nvSpPr>
          <p:cNvPr id="86024" name="AutoShape 8"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9215932" y="1912144"/>
            <a:ext cx="1619567" cy="3968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45720" rIns="45720" bIns="45720" anchor="ctr"/>
          <a:lstStyle/>
          <a:p>
            <a:pPr defTabSz="292100" fontAlgn="base" hangingPunct="0">
              <a:lnSpc>
                <a:spcPct val="90000"/>
              </a:lnSpc>
              <a:spcBef>
                <a:spcPct val="0"/>
              </a:spcBef>
              <a:spcAft>
                <a:spcPct val="0"/>
              </a:spcAft>
              <a:defRPr/>
            </a:pPr>
            <a:r>
              <a:rPr lang="en-US" sz="2400" b="1" dirty="0" err="1">
                <a:solidFill>
                  <a:schemeClr val="accent2"/>
                </a:solidFill>
                <a:cs typeface="+mn-ea"/>
                <a:sym typeface="+mn-lt"/>
              </a:rPr>
              <a:t>XGboost</a:t>
            </a:r>
            <a:endParaRPr lang="en-US" sz="1400" dirty="0">
              <a:solidFill>
                <a:schemeClr val="accent2"/>
              </a:solidFill>
              <a:cs typeface="+mn-ea"/>
              <a:sym typeface="+mn-lt"/>
            </a:endParaRPr>
          </a:p>
        </p:txBody>
      </p:sp>
      <p:sp>
        <p:nvSpPr>
          <p:cNvPr id="86026" name="AutoShape 1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8483982" y="3261258"/>
            <a:ext cx="3328847" cy="14855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45720" rIns="45720" bIns="45720" anchor="ctr"/>
          <a:lstStyle/>
          <a:p>
            <a:pPr defTabSz="292100" fontAlgn="base" hangingPunct="0">
              <a:spcBef>
                <a:spcPct val="0"/>
              </a:spcBef>
              <a:spcAft>
                <a:spcPct val="0"/>
              </a:spcAft>
              <a:defRPr/>
            </a:pPr>
            <a:r>
              <a:rPr lang="en-US" altLang="zh-TW" b="1" dirty="0" err="1">
                <a:solidFill>
                  <a:schemeClr val="accent1"/>
                </a:solidFill>
                <a:cs typeface="+mn-ea"/>
                <a:sym typeface="+mn-lt"/>
              </a:rPr>
              <a:t>XGboost</a:t>
            </a:r>
            <a:r>
              <a:rPr lang="zh-TW" altLang="en-US" b="1" dirty="0">
                <a:solidFill>
                  <a:schemeClr val="accent1"/>
                </a:solidFill>
                <a:cs typeface="+mn-ea"/>
                <a:sym typeface="+mn-lt"/>
              </a:rPr>
              <a:t>是一種機器學習模型，原理是許多的迴歸樹模型，整合成迴歸森林，可使正確率在資料相同的情況下，較隨機森林高。</a:t>
            </a:r>
            <a:endParaRPr lang="en-US" altLang="zh-TW" b="1" dirty="0">
              <a:solidFill>
                <a:schemeClr val="accent1"/>
              </a:solidFill>
              <a:cs typeface="+mn-ea"/>
              <a:sym typeface="+mn-lt"/>
            </a:endParaRPr>
          </a:p>
          <a:p>
            <a:pPr defTabSz="292100" fontAlgn="base" hangingPunct="0">
              <a:lnSpc>
                <a:spcPct val="90000"/>
              </a:lnSpc>
              <a:spcBef>
                <a:spcPct val="0"/>
              </a:spcBef>
              <a:spcAft>
                <a:spcPct val="0"/>
              </a:spcAft>
              <a:defRPr/>
            </a:pPr>
            <a:endParaRPr lang="en-US" sz="1600" dirty="0">
              <a:solidFill>
                <a:schemeClr val="accent1"/>
              </a:solidFill>
              <a:cs typeface="+mn-ea"/>
              <a:sym typeface="+mn-lt"/>
            </a:endParaRPr>
          </a:p>
        </p:txBody>
      </p:sp>
      <p:sp>
        <p:nvSpPr>
          <p:cNvPr id="86028" name="AutoShape 12"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284903" y="3064819"/>
            <a:ext cx="3933569" cy="18784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45720" rIns="45720" bIns="45720" anchor="ctr"/>
          <a:lstStyle/>
          <a:p>
            <a:pPr defTabSz="292100" fontAlgn="base" hangingPunct="0">
              <a:spcBef>
                <a:spcPct val="0"/>
              </a:spcBef>
              <a:spcAft>
                <a:spcPct val="0"/>
              </a:spcAft>
              <a:defRPr/>
            </a:pPr>
            <a:r>
              <a:rPr lang="zh-TW" altLang="en-US" b="1" dirty="0">
                <a:solidFill>
                  <a:srgbClr val="E6C9A8"/>
                </a:solidFill>
                <a:cs typeface="+mn-ea"/>
                <a:sym typeface="+mn-lt"/>
              </a:rPr>
              <a:t>使用下列兩種方法當作</a:t>
            </a:r>
            <a:r>
              <a:rPr lang="en-US" altLang="zh-TW" b="1" dirty="0">
                <a:solidFill>
                  <a:srgbClr val="E6C9A8"/>
                </a:solidFill>
                <a:cs typeface="+mn-ea"/>
                <a:sym typeface="+mn-lt"/>
              </a:rPr>
              <a:t>Null</a:t>
            </a:r>
            <a:r>
              <a:rPr lang="zh-TW" altLang="en-US" b="1" dirty="0">
                <a:solidFill>
                  <a:srgbClr val="E6C9A8"/>
                </a:solidFill>
                <a:cs typeface="+mn-ea"/>
                <a:sym typeface="+mn-lt"/>
              </a:rPr>
              <a:t> </a:t>
            </a:r>
            <a:r>
              <a:rPr lang="en-US" altLang="zh-TW" b="1" dirty="0">
                <a:solidFill>
                  <a:srgbClr val="E6C9A8"/>
                </a:solidFill>
                <a:cs typeface="+mn-ea"/>
                <a:sym typeface="+mn-lt"/>
              </a:rPr>
              <a:t>Model</a:t>
            </a:r>
            <a:r>
              <a:rPr lang="zh-TW" altLang="en-US" b="1" dirty="0">
                <a:solidFill>
                  <a:srgbClr val="E6C9A8"/>
                </a:solidFill>
                <a:cs typeface="+mn-ea"/>
                <a:sym typeface="+mn-lt"/>
              </a:rPr>
              <a:t>：</a:t>
            </a:r>
            <a:endParaRPr lang="en-US" altLang="zh-TW" b="1" dirty="0">
              <a:solidFill>
                <a:srgbClr val="E6C9A8"/>
              </a:solidFill>
              <a:cs typeface="+mn-ea"/>
              <a:sym typeface="+mn-lt"/>
            </a:endParaRPr>
          </a:p>
          <a:p>
            <a:pPr defTabSz="292100" fontAlgn="base" hangingPunct="0">
              <a:spcBef>
                <a:spcPct val="0"/>
              </a:spcBef>
              <a:spcAft>
                <a:spcPct val="0"/>
              </a:spcAft>
              <a:defRPr/>
            </a:pPr>
            <a:r>
              <a:rPr lang="en-US" altLang="zh-TW" b="1" dirty="0">
                <a:solidFill>
                  <a:srgbClr val="E6C9A8"/>
                </a:solidFill>
                <a:cs typeface="+mn-ea"/>
                <a:sym typeface="+mn-lt"/>
              </a:rPr>
              <a:t>①</a:t>
            </a:r>
            <a:r>
              <a:rPr lang="zh-TW" altLang="en-US" b="1" dirty="0">
                <a:solidFill>
                  <a:srgbClr val="E6C9A8"/>
                </a:solidFill>
                <a:cs typeface="+mn-ea"/>
                <a:sym typeface="+mn-lt"/>
              </a:rPr>
              <a:t> </a:t>
            </a:r>
            <a:r>
              <a:rPr lang="en-US" altLang="zh-TW" b="1" dirty="0">
                <a:solidFill>
                  <a:srgbClr val="E6C9A8"/>
                </a:solidFill>
                <a:cs typeface="+mn-ea"/>
                <a:sym typeface="+mn-lt"/>
              </a:rPr>
              <a:t>Y = </a:t>
            </a:r>
            <a:r>
              <a:rPr lang="zh-TW" altLang="en-US" b="1" dirty="0">
                <a:solidFill>
                  <a:srgbClr val="E6C9A8"/>
                </a:solidFill>
                <a:cs typeface="+mn-ea"/>
                <a:sym typeface="+mn-lt"/>
              </a:rPr>
              <a:t>眾數</a:t>
            </a:r>
            <a:endParaRPr lang="en-US" altLang="zh-TW" b="1" dirty="0">
              <a:solidFill>
                <a:srgbClr val="E6C9A8"/>
              </a:solidFill>
              <a:cs typeface="+mn-ea"/>
              <a:sym typeface="+mn-lt"/>
            </a:endParaRPr>
          </a:p>
          <a:p>
            <a:pPr defTabSz="292100" fontAlgn="base" hangingPunct="0">
              <a:spcBef>
                <a:spcPct val="0"/>
              </a:spcBef>
              <a:spcAft>
                <a:spcPct val="0"/>
              </a:spcAft>
              <a:defRPr/>
            </a:pPr>
            <a:r>
              <a:rPr lang="en-US" altLang="zh-TW" b="1" dirty="0">
                <a:solidFill>
                  <a:srgbClr val="E6C9A8"/>
                </a:solidFill>
                <a:cs typeface="+mn-ea"/>
                <a:sym typeface="+mn-lt"/>
              </a:rPr>
              <a:t>② Y = </a:t>
            </a:r>
            <a:r>
              <a:rPr lang="en-US" altLang="zh-TW" b="1" dirty="0">
                <a:solidFill>
                  <a:srgbClr val="E6C9A8"/>
                </a:solidFill>
              </a:rPr>
              <a:t>Naïve-Bayes</a:t>
            </a:r>
            <a:r>
              <a:rPr lang="zh-TW" altLang="en-US" b="1" dirty="0">
                <a:solidFill>
                  <a:srgbClr val="E6C9A8"/>
                </a:solidFill>
              </a:rPr>
              <a:t>分類方法</a:t>
            </a:r>
            <a:endParaRPr lang="en-US" altLang="zh-TW" b="1" dirty="0">
              <a:solidFill>
                <a:srgbClr val="E6C9A8"/>
              </a:solidFill>
            </a:endParaRPr>
          </a:p>
          <a:p>
            <a:pPr defTabSz="292100" fontAlgn="base" hangingPunct="0">
              <a:spcBef>
                <a:spcPct val="0"/>
              </a:spcBef>
              <a:spcAft>
                <a:spcPct val="0"/>
              </a:spcAft>
              <a:defRPr/>
            </a:pPr>
            <a:r>
              <a:rPr lang="zh-TW" altLang="en-US" b="1" dirty="0">
                <a:solidFill>
                  <a:srgbClr val="E6C9A8"/>
                </a:solidFill>
              </a:rPr>
              <a:t>但正確率都不超過</a:t>
            </a:r>
            <a:r>
              <a:rPr lang="en-US" altLang="zh-TW" b="1" dirty="0">
                <a:solidFill>
                  <a:srgbClr val="E6C9A8"/>
                </a:solidFill>
              </a:rPr>
              <a:t>30%</a:t>
            </a:r>
            <a:endParaRPr lang="en-US" altLang="zh-TW" b="1" dirty="0">
              <a:solidFill>
                <a:srgbClr val="E6C9A8"/>
              </a:solidFill>
              <a:cs typeface="+mn-ea"/>
              <a:sym typeface="+mn-lt"/>
            </a:endParaRPr>
          </a:p>
        </p:txBody>
      </p:sp>
      <p:sp>
        <p:nvSpPr>
          <p:cNvPr id="86030" name="AutoShape 14"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3581400" y="4631532"/>
            <a:ext cx="729457" cy="289719"/>
          </a:xfrm>
          <a:custGeom>
            <a:avLst/>
            <a:gdLst>
              <a:gd name="T0" fmla="*/ 729456 w 21600"/>
              <a:gd name="T1" fmla="*/ 289701 h 16663"/>
              <a:gd name="T2" fmla="*/ 729456 w 21600"/>
              <a:gd name="T3" fmla="*/ 289701 h 16663"/>
              <a:gd name="T4" fmla="*/ 729456 w 21600"/>
              <a:gd name="T5" fmla="*/ 289701 h 16663"/>
              <a:gd name="T6" fmla="*/ 729456 w 21600"/>
              <a:gd name="T7" fmla="*/ 289701 h 166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6663">
                <a:moveTo>
                  <a:pt x="0" y="0"/>
                </a:moveTo>
                <a:cubicBezTo>
                  <a:pt x="6802" y="18513"/>
                  <a:pt x="14002" y="21600"/>
                  <a:pt x="21600" y="9259"/>
                </a:cubicBezTo>
              </a:path>
            </a:pathLst>
          </a:custGeom>
          <a:noFill/>
          <a:ln w="50800" cap="flat" cmpd="sng">
            <a:solidFill>
              <a:schemeClr val="accent1"/>
            </a:solidFill>
            <a:prstDash val="solid"/>
            <a:miter lim="0"/>
            <a:headEn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lgn="r" defTabSz="228600" fontAlgn="base" hangingPunct="0">
              <a:lnSpc>
                <a:spcPct val="120000"/>
              </a:lnSpc>
              <a:spcBef>
                <a:spcPct val="0"/>
              </a:spcBef>
              <a:spcAft>
                <a:spcPct val="0"/>
              </a:spcAft>
            </a:pPr>
            <a:endParaRPr lang="id-ID" sz="1100" dirty="0">
              <a:solidFill>
                <a:srgbClr val="777776"/>
              </a:solidFill>
              <a:cs typeface="+mn-ea"/>
              <a:sym typeface="+mn-lt"/>
            </a:endParaRPr>
          </a:p>
        </p:txBody>
      </p:sp>
      <p:sp>
        <p:nvSpPr>
          <p:cNvPr id="86031" name="AutoShape 15"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7772858" y="4697458"/>
            <a:ext cx="710407" cy="223044"/>
          </a:xfrm>
          <a:custGeom>
            <a:avLst/>
            <a:gdLst>
              <a:gd name="T0" fmla="*/ 710407 w 21600"/>
              <a:gd name="T1" fmla="*/ 223031 h 16937"/>
              <a:gd name="T2" fmla="*/ 710407 w 21600"/>
              <a:gd name="T3" fmla="*/ 223031 h 16937"/>
              <a:gd name="T4" fmla="*/ 710407 w 21600"/>
              <a:gd name="T5" fmla="*/ 223031 h 16937"/>
              <a:gd name="T6" fmla="*/ 710407 w 21600"/>
              <a:gd name="T7" fmla="*/ 223031 h 169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6937">
                <a:moveTo>
                  <a:pt x="21599" y="0"/>
                </a:moveTo>
                <a:cubicBezTo>
                  <a:pt x="17345" y="17871"/>
                  <a:pt x="10145" y="21600"/>
                  <a:pt x="0" y="11185"/>
                </a:cubicBezTo>
              </a:path>
            </a:pathLst>
          </a:custGeom>
          <a:noFill/>
          <a:ln w="50800" cap="flat" cmpd="sng">
            <a:solidFill>
              <a:schemeClr val="accent3"/>
            </a:solidFill>
            <a:prstDash val="solid"/>
            <a:miter lim="0"/>
            <a:headEn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lgn="r" defTabSz="228600" fontAlgn="base" hangingPunct="0">
              <a:lnSpc>
                <a:spcPct val="120000"/>
              </a:lnSpc>
              <a:spcBef>
                <a:spcPct val="0"/>
              </a:spcBef>
              <a:spcAft>
                <a:spcPct val="0"/>
              </a:spcAft>
            </a:pPr>
            <a:endParaRPr lang="id-ID" sz="1100" dirty="0">
              <a:solidFill>
                <a:srgbClr val="777776"/>
              </a:solidFill>
              <a:cs typeface="+mn-ea"/>
              <a:sym typeface="+mn-lt"/>
            </a:endParaRPr>
          </a:p>
        </p:txBody>
      </p:sp>
      <p:cxnSp>
        <p:nvCxnSpPr>
          <p:cNvPr id="16" name="直接连接符 15"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CxnSpPr/>
          <p:nvPr/>
        </p:nvCxnSpPr>
        <p:spPr>
          <a:xfrm>
            <a:off x="1283585" y="341322"/>
            <a:ext cx="0" cy="59333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hidden="1"/>
          <p:cNvSpPr txBox="1"/>
          <p:nvPr/>
        </p:nvSpPr>
        <p:spPr>
          <a:xfrm>
            <a:off x="-355600" y="1803400"/>
            <a:ext cx="293927" cy="1016000"/>
          </a:xfrm>
          <a:prstGeom prst="rect">
            <a:avLst/>
          </a:prstGeom>
          <a:noFill/>
        </p:spPr>
        <p:txBody>
          <a:bodyPr vert="wordArtVert" rtlCol="0">
            <a:spAutoFit/>
          </a:bodyPr>
          <a:lstStyle/>
          <a:p>
            <a:r>
              <a:rPr lang="en-US" altLang="zh-CN" sz="100">
                <a:cs typeface="+mn-ea"/>
                <a:sym typeface="+mn-lt"/>
              </a:rPr>
              <a:t>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a:t>
            </a:r>
            <a:endParaRPr lang="zh-CN" altLang="en-US" sz="100">
              <a:cs typeface="+mn-ea"/>
              <a:sym typeface="+mn-lt"/>
            </a:endParaRPr>
          </a:p>
        </p:txBody>
      </p:sp>
      <p:sp>
        <p:nvSpPr>
          <p:cNvPr id="18" name="文本框 19"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p:nvPr/>
        </p:nvSpPr>
        <p:spPr>
          <a:xfrm>
            <a:off x="1510769" y="407156"/>
            <a:ext cx="2339102" cy="461665"/>
          </a:xfrm>
          <a:prstGeom prst="rect">
            <a:avLst/>
          </a:prstGeom>
          <a:noFill/>
        </p:spPr>
        <p:txBody>
          <a:bodyPr wrap="none" rtlCol="0">
            <a:spAutoFit/>
          </a:bodyPr>
          <a:lstStyle/>
          <a:p>
            <a:r>
              <a:rPr lang="zh-TW" altLang="en-US" sz="2400" b="1" dirty="0">
                <a:solidFill>
                  <a:schemeClr val="accent1"/>
                </a:solidFill>
                <a:cs typeface="+mn-ea"/>
                <a:sym typeface="+mn-lt"/>
              </a:rPr>
              <a:t>模型選擇與建立</a:t>
            </a:r>
            <a:endParaRPr lang="zh-CN" altLang="en-US" sz="2400" b="1" dirty="0">
              <a:solidFill>
                <a:schemeClr val="accent1"/>
              </a:solidFill>
              <a:cs typeface="+mn-ea"/>
              <a:sym typeface="+mn-lt"/>
            </a:endParaRPr>
          </a:p>
        </p:txBody>
      </p:sp>
      <p:sp>
        <p:nvSpPr>
          <p:cNvPr id="20" name="AutoShape 5"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a:extLst>
              <a:ext uri="{FF2B5EF4-FFF2-40B4-BE49-F238E27FC236}">
                <a16:creationId xmlns:a16="http://schemas.microsoft.com/office/drawing/2014/main" id="{0150ECA4-0A26-4367-AB2D-4483BD348D92}"/>
              </a:ext>
            </a:extLst>
          </p:cNvPr>
          <p:cNvSpPr>
            <a:spLocks/>
          </p:cNvSpPr>
          <p:nvPr/>
        </p:nvSpPr>
        <p:spPr bwMode="auto">
          <a:xfrm flipH="1">
            <a:off x="4478575" y="1912144"/>
            <a:ext cx="1524794" cy="1646238"/>
          </a:xfrm>
          <a:custGeom>
            <a:avLst/>
            <a:gdLst>
              <a:gd name="T0" fmla="*/ 1524722 w 21311"/>
              <a:gd name="T1" fmla="*/ 1646238 h 21600"/>
              <a:gd name="T2" fmla="*/ 1524722 w 21311"/>
              <a:gd name="T3" fmla="*/ 1646238 h 21600"/>
              <a:gd name="T4" fmla="*/ 1524722 w 21311"/>
              <a:gd name="T5" fmla="*/ 1646238 h 21600"/>
              <a:gd name="T6" fmla="*/ 1524722 w 21311"/>
              <a:gd name="T7" fmla="*/ 16462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11" h="21600">
                <a:moveTo>
                  <a:pt x="76" y="4135"/>
                </a:moveTo>
                <a:cubicBezTo>
                  <a:pt x="0" y="12391"/>
                  <a:pt x="0" y="12391"/>
                  <a:pt x="0" y="12391"/>
                </a:cubicBezTo>
                <a:cubicBezTo>
                  <a:pt x="28" y="12439"/>
                  <a:pt x="57" y="12488"/>
                  <a:pt x="35" y="12563"/>
                </a:cubicBezTo>
                <a:cubicBezTo>
                  <a:pt x="64" y="12612"/>
                  <a:pt x="450" y="14955"/>
                  <a:pt x="2163" y="17360"/>
                </a:cubicBezTo>
                <a:cubicBezTo>
                  <a:pt x="3426" y="19239"/>
                  <a:pt x="5139" y="20625"/>
                  <a:pt x="7150" y="21599"/>
                </a:cubicBezTo>
                <a:cubicBezTo>
                  <a:pt x="7253" y="21545"/>
                  <a:pt x="7304" y="21518"/>
                  <a:pt x="7356" y="21490"/>
                </a:cubicBezTo>
                <a:cubicBezTo>
                  <a:pt x="9096" y="21334"/>
                  <a:pt x="10259" y="20782"/>
                  <a:pt x="10978" y="19829"/>
                </a:cubicBezTo>
                <a:cubicBezTo>
                  <a:pt x="11993" y="18464"/>
                  <a:pt x="11552" y="16596"/>
                  <a:pt x="11523" y="16547"/>
                </a:cubicBezTo>
                <a:cubicBezTo>
                  <a:pt x="11523" y="16547"/>
                  <a:pt x="11523" y="16547"/>
                  <a:pt x="11494" y="16499"/>
                </a:cubicBezTo>
                <a:cubicBezTo>
                  <a:pt x="11494" y="16499"/>
                  <a:pt x="11442" y="16526"/>
                  <a:pt x="11413" y="16478"/>
                </a:cubicBezTo>
                <a:cubicBezTo>
                  <a:pt x="10614" y="16391"/>
                  <a:pt x="10015" y="16071"/>
                  <a:pt x="10015" y="16071"/>
                </a:cubicBezTo>
                <a:cubicBezTo>
                  <a:pt x="9796" y="15932"/>
                  <a:pt x="9703" y="15663"/>
                  <a:pt x="9851" y="15458"/>
                </a:cubicBezTo>
                <a:cubicBezTo>
                  <a:pt x="9999" y="15252"/>
                  <a:pt x="10234" y="15191"/>
                  <a:pt x="10505" y="15303"/>
                </a:cubicBezTo>
                <a:cubicBezTo>
                  <a:pt x="10534" y="15351"/>
                  <a:pt x="12251" y="16289"/>
                  <a:pt x="13479" y="14939"/>
                </a:cubicBezTo>
                <a:cubicBezTo>
                  <a:pt x="13627" y="14733"/>
                  <a:pt x="13891" y="14721"/>
                  <a:pt x="14110" y="14860"/>
                </a:cubicBezTo>
                <a:cubicBezTo>
                  <a:pt x="14278" y="15026"/>
                  <a:pt x="14320" y="15322"/>
                  <a:pt x="14142" y="15480"/>
                </a:cubicBezTo>
                <a:cubicBezTo>
                  <a:pt x="13794" y="15919"/>
                  <a:pt x="13359" y="16213"/>
                  <a:pt x="12889" y="16334"/>
                </a:cubicBezTo>
                <a:cubicBezTo>
                  <a:pt x="12966" y="16803"/>
                  <a:pt x="13227" y="18257"/>
                  <a:pt x="12614" y="19727"/>
                </a:cubicBezTo>
                <a:cubicBezTo>
                  <a:pt x="15237" y="20250"/>
                  <a:pt x="18120" y="19170"/>
                  <a:pt x="19371" y="17745"/>
                </a:cubicBezTo>
                <a:cubicBezTo>
                  <a:pt x="21176" y="15771"/>
                  <a:pt x="21273" y="13554"/>
                  <a:pt x="21273" y="13554"/>
                </a:cubicBezTo>
                <a:cubicBezTo>
                  <a:pt x="21295" y="13479"/>
                  <a:pt x="21295" y="13479"/>
                  <a:pt x="21295" y="13479"/>
                </a:cubicBezTo>
                <a:cubicBezTo>
                  <a:pt x="21600" y="8096"/>
                  <a:pt x="17305" y="7502"/>
                  <a:pt x="17173" y="7508"/>
                </a:cubicBezTo>
                <a:cubicBezTo>
                  <a:pt x="16719" y="7430"/>
                  <a:pt x="16719" y="7430"/>
                  <a:pt x="16719" y="7430"/>
                </a:cubicBezTo>
                <a:cubicBezTo>
                  <a:pt x="16596" y="7113"/>
                  <a:pt x="16596" y="7113"/>
                  <a:pt x="16596" y="7113"/>
                </a:cubicBezTo>
                <a:cubicBezTo>
                  <a:pt x="15350" y="4015"/>
                  <a:pt x="12038" y="3474"/>
                  <a:pt x="10286" y="3383"/>
                </a:cubicBezTo>
                <a:cubicBezTo>
                  <a:pt x="10421" y="3948"/>
                  <a:pt x="10408" y="4719"/>
                  <a:pt x="10240" y="5572"/>
                </a:cubicBezTo>
                <a:cubicBezTo>
                  <a:pt x="10005" y="6652"/>
                  <a:pt x="9470" y="7572"/>
                  <a:pt x="8686" y="8304"/>
                </a:cubicBezTo>
                <a:cubicBezTo>
                  <a:pt x="7726" y="9195"/>
                  <a:pt x="6350" y="9731"/>
                  <a:pt x="4743" y="9882"/>
                </a:cubicBezTo>
                <a:cubicBezTo>
                  <a:pt x="4691" y="9909"/>
                  <a:pt x="4691" y="9909"/>
                  <a:pt x="4640" y="9936"/>
                </a:cubicBezTo>
                <a:cubicBezTo>
                  <a:pt x="4611" y="9888"/>
                  <a:pt x="4559" y="9915"/>
                  <a:pt x="4478" y="9894"/>
                </a:cubicBezTo>
                <a:cubicBezTo>
                  <a:pt x="4275" y="10575"/>
                  <a:pt x="3927" y="11013"/>
                  <a:pt x="3876" y="11041"/>
                </a:cubicBezTo>
                <a:cubicBezTo>
                  <a:pt x="3802" y="11144"/>
                  <a:pt x="3698" y="11198"/>
                  <a:pt x="3486" y="11183"/>
                </a:cubicBezTo>
                <a:cubicBezTo>
                  <a:pt x="3434" y="11211"/>
                  <a:pt x="3325" y="11141"/>
                  <a:pt x="3244" y="11120"/>
                </a:cubicBezTo>
                <a:cubicBezTo>
                  <a:pt x="3077" y="10954"/>
                  <a:pt x="2983" y="10685"/>
                  <a:pt x="3161" y="10527"/>
                </a:cubicBezTo>
                <a:cubicBezTo>
                  <a:pt x="3235" y="10425"/>
                  <a:pt x="4279" y="9108"/>
                  <a:pt x="3335" y="7760"/>
                </a:cubicBezTo>
                <a:cubicBezTo>
                  <a:pt x="3219" y="7567"/>
                  <a:pt x="3258" y="7292"/>
                  <a:pt x="3516" y="7155"/>
                </a:cubicBezTo>
                <a:cubicBezTo>
                  <a:pt x="3722" y="7046"/>
                  <a:pt x="4015" y="7082"/>
                  <a:pt x="4131" y="7276"/>
                </a:cubicBezTo>
                <a:cubicBezTo>
                  <a:pt x="4473" y="7732"/>
                  <a:pt x="4601" y="8173"/>
                  <a:pt x="4649" y="8593"/>
                </a:cubicBezTo>
                <a:cubicBezTo>
                  <a:pt x="7784" y="8272"/>
                  <a:pt x="8642" y="6417"/>
                  <a:pt x="8929" y="5310"/>
                </a:cubicBezTo>
                <a:cubicBezTo>
                  <a:pt x="9158" y="4107"/>
                  <a:pt x="8836" y="3003"/>
                  <a:pt x="8807" y="2955"/>
                </a:cubicBezTo>
                <a:cubicBezTo>
                  <a:pt x="8211" y="1168"/>
                  <a:pt x="6511" y="30"/>
                  <a:pt x="4523" y="0"/>
                </a:cubicBezTo>
                <a:cubicBezTo>
                  <a:pt x="3943" y="52"/>
                  <a:pt x="3363" y="104"/>
                  <a:pt x="2789" y="280"/>
                </a:cubicBezTo>
                <a:cubicBezTo>
                  <a:pt x="1694" y="605"/>
                  <a:pt x="911" y="1337"/>
                  <a:pt x="411" y="2430"/>
                </a:cubicBezTo>
                <a:cubicBezTo>
                  <a:pt x="60" y="3316"/>
                  <a:pt x="76" y="4135"/>
                  <a:pt x="76" y="4135"/>
                </a:cubicBezTo>
                <a:close/>
              </a:path>
            </a:pathLst>
          </a:custGeom>
          <a:solidFill>
            <a:schemeClr val="accent2"/>
          </a:solidFill>
          <a:ln>
            <a:noFill/>
          </a:ln>
          <a:effectLst/>
        </p:spPr>
        <p:txBody>
          <a:bodyPr lIns="25400" tIns="25400" rIns="25400" bIns="25400" anchor="ctr"/>
          <a:lstStyle/>
          <a:p>
            <a:pPr algn="r" defTabSz="228600" fontAlgn="base" hangingPunct="0">
              <a:lnSpc>
                <a:spcPct val="120000"/>
              </a:lnSpc>
              <a:spcBef>
                <a:spcPct val="0"/>
              </a:spcBef>
              <a:spcAft>
                <a:spcPct val="0"/>
              </a:spcAft>
            </a:pPr>
            <a:endParaRPr lang="id-ID" sz="1100" dirty="0">
              <a:solidFill>
                <a:srgbClr val="777776"/>
              </a:solidFill>
              <a:cs typeface="+mn-ea"/>
              <a:sym typeface="+mn-lt"/>
            </a:endParaRPr>
          </a:p>
        </p:txBody>
      </p:sp>
      <p:sp>
        <p:nvSpPr>
          <p:cNvPr id="21" name="AutoShape 6"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a:extLst>
              <a:ext uri="{FF2B5EF4-FFF2-40B4-BE49-F238E27FC236}">
                <a16:creationId xmlns:a16="http://schemas.microsoft.com/office/drawing/2014/main" id="{84329EDB-2E2B-4F0C-9AC8-5E855A6AE834}"/>
              </a:ext>
            </a:extLst>
          </p:cNvPr>
          <p:cNvSpPr>
            <a:spLocks/>
          </p:cNvSpPr>
          <p:nvPr/>
        </p:nvSpPr>
        <p:spPr bwMode="auto">
          <a:xfrm flipH="1">
            <a:off x="4194493" y="3040698"/>
            <a:ext cx="1791494" cy="2201069"/>
          </a:xfrm>
          <a:custGeom>
            <a:avLst/>
            <a:gdLst>
              <a:gd name="T0" fmla="*/ 1791410 w 21389"/>
              <a:gd name="T1" fmla="*/ 2201069 h 21600"/>
              <a:gd name="T2" fmla="*/ 1791410 w 21389"/>
              <a:gd name="T3" fmla="*/ 2201069 h 21600"/>
              <a:gd name="T4" fmla="*/ 1791410 w 21389"/>
              <a:gd name="T5" fmla="*/ 2201069 h 21600"/>
              <a:gd name="T6" fmla="*/ 1791410 w 21389"/>
              <a:gd name="T7" fmla="*/ 2201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89" h="21600">
                <a:moveTo>
                  <a:pt x="18740" y="11373"/>
                </a:moveTo>
                <a:cubicBezTo>
                  <a:pt x="18118" y="11565"/>
                  <a:pt x="17316" y="11747"/>
                  <a:pt x="16433" y="11727"/>
                </a:cubicBezTo>
                <a:cubicBezTo>
                  <a:pt x="15282" y="11736"/>
                  <a:pt x="13976" y="11436"/>
                  <a:pt x="12573" y="10657"/>
                </a:cubicBezTo>
                <a:cubicBezTo>
                  <a:pt x="12271" y="10892"/>
                  <a:pt x="11749" y="11229"/>
                  <a:pt x="11065" y="11499"/>
                </a:cubicBezTo>
                <a:cubicBezTo>
                  <a:pt x="10512" y="11707"/>
                  <a:pt x="9735" y="11924"/>
                  <a:pt x="8808" y="11924"/>
                </a:cubicBezTo>
                <a:cubicBezTo>
                  <a:pt x="7995" y="11920"/>
                  <a:pt x="7013" y="11756"/>
                  <a:pt x="5990" y="11277"/>
                </a:cubicBezTo>
                <a:cubicBezTo>
                  <a:pt x="5666" y="11142"/>
                  <a:pt x="5581" y="10848"/>
                  <a:pt x="5726" y="10638"/>
                </a:cubicBezTo>
                <a:cubicBezTo>
                  <a:pt x="5891" y="10371"/>
                  <a:pt x="6248" y="10301"/>
                  <a:pt x="6504" y="10420"/>
                </a:cubicBezTo>
                <a:cubicBezTo>
                  <a:pt x="9567" y="11764"/>
                  <a:pt x="11507" y="10199"/>
                  <a:pt x="11979" y="9790"/>
                </a:cubicBezTo>
                <a:cubicBezTo>
                  <a:pt x="11954" y="9754"/>
                  <a:pt x="11998" y="9733"/>
                  <a:pt x="12042" y="9713"/>
                </a:cubicBezTo>
                <a:cubicBezTo>
                  <a:pt x="12125" y="9580"/>
                  <a:pt x="12257" y="9518"/>
                  <a:pt x="12438" y="9530"/>
                </a:cubicBezTo>
                <a:cubicBezTo>
                  <a:pt x="12595" y="9505"/>
                  <a:pt x="12732" y="9536"/>
                  <a:pt x="12850" y="9624"/>
                </a:cubicBezTo>
                <a:cubicBezTo>
                  <a:pt x="12919" y="9640"/>
                  <a:pt x="12919" y="9640"/>
                  <a:pt x="12944" y="9676"/>
                </a:cubicBezTo>
                <a:cubicBezTo>
                  <a:pt x="14751" y="10792"/>
                  <a:pt x="16551" y="11053"/>
                  <a:pt x="18302" y="10481"/>
                </a:cubicBezTo>
                <a:cubicBezTo>
                  <a:pt x="19651" y="9999"/>
                  <a:pt x="20465" y="9241"/>
                  <a:pt x="20508" y="9221"/>
                </a:cubicBezTo>
                <a:cubicBezTo>
                  <a:pt x="20484" y="9185"/>
                  <a:pt x="20528" y="9164"/>
                  <a:pt x="20572" y="9144"/>
                </a:cubicBezTo>
                <a:cubicBezTo>
                  <a:pt x="21368" y="8109"/>
                  <a:pt x="21577" y="7060"/>
                  <a:pt x="21221" y="6034"/>
                </a:cubicBezTo>
                <a:cubicBezTo>
                  <a:pt x="20872" y="5101"/>
                  <a:pt x="20250" y="4532"/>
                  <a:pt x="20250" y="4532"/>
                </a:cubicBezTo>
                <a:cubicBezTo>
                  <a:pt x="19964" y="4284"/>
                  <a:pt x="19964" y="4284"/>
                  <a:pt x="19964" y="4284"/>
                </a:cubicBezTo>
                <a:cubicBezTo>
                  <a:pt x="20148" y="3960"/>
                  <a:pt x="20148" y="3960"/>
                  <a:pt x="20148" y="3960"/>
                </a:cubicBezTo>
                <a:cubicBezTo>
                  <a:pt x="21208" y="2041"/>
                  <a:pt x="20179" y="709"/>
                  <a:pt x="19346" y="0"/>
                </a:cubicBezTo>
                <a:cubicBezTo>
                  <a:pt x="19165" y="750"/>
                  <a:pt x="18687" y="1828"/>
                  <a:pt x="17640" y="2836"/>
                </a:cubicBezTo>
                <a:cubicBezTo>
                  <a:pt x="16827" y="3594"/>
                  <a:pt x="15665" y="4179"/>
                  <a:pt x="14260" y="4496"/>
                </a:cubicBezTo>
                <a:cubicBezTo>
                  <a:pt x="13570" y="4673"/>
                  <a:pt x="12806" y="4741"/>
                  <a:pt x="12105" y="4732"/>
                </a:cubicBezTo>
                <a:cubicBezTo>
                  <a:pt x="11473" y="4739"/>
                  <a:pt x="10904" y="4670"/>
                  <a:pt x="10354" y="4543"/>
                </a:cubicBezTo>
                <a:cubicBezTo>
                  <a:pt x="9819" y="5029"/>
                  <a:pt x="9165" y="5427"/>
                  <a:pt x="8343" y="5665"/>
                </a:cubicBezTo>
                <a:cubicBezTo>
                  <a:pt x="9005" y="5787"/>
                  <a:pt x="9712" y="5888"/>
                  <a:pt x="10462" y="5969"/>
                </a:cubicBezTo>
                <a:cubicBezTo>
                  <a:pt x="10756" y="5976"/>
                  <a:pt x="10999" y="6245"/>
                  <a:pt x="10990" y="6486"/>
                </a:cubicBezTo>
                <a:cubicBezTo>
                  <a:pt x="10938" y="6749"/>
                  <a:pt x="10655" y="6927"/>
                  <a:pt x="10361" y="6921"/>
                </a:cubicBezTo>
                <a:cubicBezTo>
                  <a:pt x="10361" y="6921"/>
                  <a:pt x="10361" y="6921"/>
                  <a:pt x="10317" y="6941"/>
                </a:cubicBezTo>
                <a:cubicBezTo>
                  <a:pt x="8091" y="6734"/>
                  <a:pt x="6117" y="6220"/>
                  <a:pt x="4434" y="5285"/>
                </a:cubicBezTo>
                <a:cubicBezTo>
                  <a:pt x="3125" y="4558"/>
                  <a:pt x="1981" y="3564"/>
                  <a:pt x="1032" y="2432"/>
                </a:cubicBezTo>
                <a:cubicBezTo>
                  <a:pt x="710" y="1962"/>
                  <a:pt x="413" y="1529"/>
                  <a:pt x="184" y="1111"/>
                </a:cubicBezTo>
                <a:cubicBezTo>
                  <a:pt x="6" y="15476"/>
                  <a:pt x="6" y="15476"/>
                  <a:pt x="6" y="15476"/>
                </a:cubicBezTo>
                <a:cubicBezTo>
                  <a:pt x="-23" y="16870"/>
                  <a:pt x="10" y="18188"/>
                  <a:pt x="759" y="19365"/>
                </a:cubicBezTo>
                <a:cubicBezTo>
                  <a:pt x="1656" y="20759"/>
                  <a:pt x="3330" y="21174"/>
                  <a:pt x="3330" y="21174"/>
                </a:cubicBezTo>
                <a:cubicBezTo>
                  <a:pt x="3355" y="21210"/>
                  <a:pt x="3355" y="21210"/>
                  <a:pt x="3355" y="21210"/>
                </a:cubicBezTo>
                <a:cubicBezTo>
                  <a:pt x="4317" y="21431"/>
                  <a:pt x="5230" y="21580"/>
                  <a:pt x="6112" y="21600"/>
                </a:cubicBezTo>
                <a:cubicBezTo>
                  <a:pt x="7602" y="21576"/>
                  <a:pt x="8938" y="21243"/>
                  <a:pt x="10094" y="20565"/>
                </a:cubicBezTo>
                <a:cubicBezTo>
                  <a:pt x="10943" y="20029"/>
                  <a:pt x="11342" y="19511"/>
                  <a:pt x="11342" y="19511"/>
                </a:cubicBezTo>
                <a:cubicBezTo>
                  <a:pt x="11487" y="19301"/>
                  <a:pt x="11487" y="19301"/>
                  <a:pt x="11487" y="19301"/>
                </a:cubicBezTo>
                <a:cubicBezTo>
                  <a:pt x="11531" y="19281"/>
                  <a:pt x="11531" y="19281"/>
                  <a:pt x="11531" y="19281"/>
                </a:cubicBezTo>
                <a:cubicBezTo>
                  <a:pt x="11677" y="19071"/>
                  <a:pt x="11949" y="18707"/>
                  <a:pt x="12102" y="18255"/>
                </a:cubicBezTo>
                <a:cubicBezTo>
                  <a:pt x="12415" y="17443"/>
                  <a:pt x="12881" y="15418"/>
                  <a:pt x="11256" y="13553"/>
                </a:cubicBezTo>
                <a:cubicBezTo>
                  <a:pt x="11097" y="13912"/>
                  <a:pt x="10888" y="14199"/>
                  <a:pt x="10673" y="14393"/>
                </a:cubicBezTo>
                <a:cubicBezTo>
                  <a:pt x="10220" y="14746"/>
                  <a:pt x="9756" y="14914"/>
                  <a:pt x="9712" y="14934"/>
                </a:cubicBezTo>
                <a:cubicBezTo>
                  <a:pt x="9643" y="14918"/>
                  <a:pt x="9599" y="14938"/>
                  <a:pt x="9555" y="14959"/>
                </a:cubicBezTo>
                <a:cubicBezTo>
                  <a:pt x="9418" y="14927"/>
                  <a:pt x="9255" y="14860"/>
                  <a:pt x="9225" y="14731"/>
                </a:cubicBezTo>
                <a:cubicBezTo>
                  <a:pt x="9101" y="14550"/>
                  <a:pt x="9228" y="14396"/>
                  <a:pt x="9447" y="14295"/>
                </a:cubicBezTo>
                <a:cubicBezTo>
                  <a:pt x="9447" y="14295"/>
                  <a:pt x="9780" y="14188"/>
                  <a:pt x="10126" y="13933"/>
                </a:cubicBezTo>
                <a:cubicBezTo>
                  <a:pt x="10467" y="13585"/>
                  <a:pt x="10621" y="13132"/>
                  <a:pt x="10431" y="12602"/>
                </a:cubicBezTo>
                <a:cubicBezTo>
                  <a:pt x="10375" y="12437"/>
                  <a:pt x="10546" y="12263"/>
                  <a:pt x="10746" y="12217"/>
                </a:cubicBezTo>
                <a:cubicBezTo>
                  <a:pt x="10790" y="12197"/>
                  <a:pt x="10815" y="12233"/>
                  <a:pt x="10859" y="12213"/>
                </a:cubicBezTo>
                <a:cubicBezTo>
                  <a:pt x="11104" y="12147"/>
                  <a:pt x="11354" y="12174"/>
                  <a:pt x="11522" y="12334"/>
                </a:cubicBezTo>
                <a:cubicBezTo>
                  <a:pt x="14239" y="14695"/>
                  <a:pt x="13636" y="17450"/>
                  <a:pt x="13227" y="18543"/>
                </a:cubicBezTo>
                <a:cubicBezTo>
                  <a:pt x="13150" y="18769"/>
                  <a:pt x="13048" y="18959"/>
                  <a:pt x="12966" y="19093"/>
                </a:cubicBezTo>
                <a:cubicBezTo>
                  <a:pt x="15379" y="18642"/>
                  <a:pt x="16992" y="17276"/>
                  <a:pt x="17678" y="15150"/>
                </a:cubicBezTo>
                <a:cubicBezTo>
                  <a:pt x="17653" y="15113"/>
                  <a:pt x="17672" y="15057"/>
                  <a:pt x="17716" y="15037"/>
                </a:cubicBezTo>
                <a:cubicBezTo>
                  <a:pt x="17692" y="15000"/>
                  <a:pt x="17711" y="14944"/>
                  <a:pt x="17711" y="14944"/>
                </a:cubicBezTo>
                <a:cubicBezTo>
                  <a:pt x="17807" y="14661"/>
                  <a:pt x="17927" y="13653"/>
                  <a:pt x="17382" y="12858"/>
                </a:cubicBezTo>
                <a:cubicBezTo>
                  <a:pt x="17234" y="12641"/>
                  <a:pt x="17330" y="12359"/>
                  <a:pt x="17638" y="12216"/>
                </a:cubicBezTo>
                <a:cubicBezTo>
                  <a:pt x="17877" y="12058"/>
                  <a:pt x="18245" y="12173"/>
                  <a:pt x="18394" y="12390"/>
                </a:cubicBezTo>
                <a:cubicBezTo>
                  <a:pt x="18784" y="12876"/>
                  <a:pt x="18930" y="13427"/>
                  <a:pt x="18958" y="13890"/>
                </a:cubicBezTo>
                <a:cubicBezTo>
                  <a:pt x="19576" y="13271"/>
                  <a:pt x="19963" y="12568"/>
                  <a:pt x="20114" y="11689"/>
                </a:cubicBezTo>
                <a:cubicBezTo>
                  <a:pt x="20205" y="11314"/>
                  <a:pt x="20207" y="10979"/>
                  <a:pt x="20190" y="10701"/>
                </a:cubicBezTo>
                <a:cubicBezTo>
                  <a:pt x="19820" y="10921"/>
                  <a:pt x="19292" y="11165"/>
                  <a:pt x="18740" y="11373"/>
                </a:cubicBezTo>
                <a:close/>
              </a:path>
            </a:pathLst>
          </a:custGeom>
          <a:solidFill>
            <a:schemeClr val="accent3"/>
          </a:solidFill>
          <a:ln>
            <a:noFill/>
          </a:ln>
          <a:effectLst/>
        </p:spPr>
        <p:txBody>
          <a:bodyPr lIns="25400" tIns="25400" rIns="25400" bIns="25400" anchor="ctr"/>
          <a:lstStyle/>
          <a:p>
            <a:pPr algn="r" defTabSz="228600" fontAlgn="base" hangingPunct="0">
              <a:lnSpc>
                <a:spcPct val="120000"/>
              </a:lnSpc>
              <a:spcBef>
                <a:spcPct val="0"/>
              </a:spcBef>
              <a:spcAft>
                <a:spcPct val="0"/>
              </a:spcAft>
            </a:pPr>
            <a:endParaRPr lang="id-ID" sz="1100" dirty="0">
              <a:solidFill>
                <a:srgbClr val="777776"/>
              </a:solidFill>
              <a:cs typeface="+mn-ea"/>
              <a:sym typeface="+mn-lt"/>
            </a:endParaRPr>
          </a:p>
        </p:txBody>
      </p:sp>
      <p:sp>
        <p:nvSpPr>
          <p:cNvPr id="22" name="AutoShape 8"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a:extLst>
              <a:ext uri="{FF2B5EF4-FFF2-40B4-BE49-F238E27FC236}">
                <a16:creationId xmlns:a16="http://schemas.microsoft.com/office/drawing/2014/main" id="{2BD46027-F2DF-48C2-930D-37C87E4A15EA}"/>
              </a:ext>
            </a:extLst>
          </p:cNvPr>
          <p:cNvSpPr>
            <a:spLocks/>
          </p:cNvSpPr>
          <p:nvPr/>
        </p:nvSpPr>
        <p:spPr bwMode="auto">
          <a:xfrm>
            <a:off x="1444900" y="1799334"/>
            <a:ext cx="2053629" cy="6124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45720" rIns="45720" bIns="45720" anchor="ctr"/>
          <a:lstStyle/>
          <a:p>
            <a:pPr defTabSz="292100" fontAlgn="base" hangingPunct="0">
              <a:lnSpc>
                <a:spcPct val="90000"/>
              </a:lnSpc>
              <a:spcBef>
                <a:spcPct val="0"/>
              </a:spcBef>
              <a:spcAft>
                <a:spcPct val="0"/>
              </a:spcAft>
              <a:defRPr/>
            </a:pPr>
            <a:r>
              <a:rPr lang="en-US" altLang="zh-TW" sz="2400" b="1" dirty="0">
                <a:solidFill>
                  <a:schemeClr val="accent2"/>
                </a:solidFill>
                <a:cs typeface="+mn-ea"/>
                <a:sym typeface="+mn-lt"/>
              </a:rPr>
              <a:t>Null Model</a:t>
            </a:r>
            <a:endParaRPr lang="en-US" sz="1400" dirty="0">
              <a:solidFill>
                <a:schemeClr val="accent2"/>
              </a:solidFill>
              <a:cs typeface="+mn-ea"/>
              <a:sym typeface="+mn-lt"/>
            </a:endParaRPr>
          </a:p>
        </p:txBody>
      </p:sp>
      <p:sp>
        <p:nvSpPr>
          <p:cNvPr id="23" name="AutoShape 16"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a:extLst>
              <a:ext uri="{FF2B5EF4-FFF2-40B4-BE49-F238E27FC236}">
                <a16:creationId xmlns:a16="http://schemas.microsoft.com/office/drawing/2014/main" id="{A187AF2B-77F5-40C0-8D22-BE2AEABDCB89}"/>
              </a:ext>
            </a:extLst>
          </p:cNvPr>
          <p:cNvSpPr>
            <a:spLocks/>
          </p:cNvSpPr>
          <p:nvPr/>
        </p:nvSpPr>
        <p:spPr bwMode="auto">
          <a:xfrm flipH="1">
            <a:off x="3100584" y="1799334"/>
            <a:ext cx="1377991" cy="396081"/>
          </a:xfrm>
          <a:custGeom>
            <a:avLst/>
            <a:gdLst>
              <a:gd name="T0" fmla="*/ 618331 w 21600"/>
              <a:gd name="T1" fmla="*/ 271690 h 16280"/>
              <a:gd name="T2" fmla="*/ 618331 w 21600"/>
              <a:gd name="T3" fmla="*/ 271690 h 16280"/>
              <a:gd name="T4" fmla="*/ 618331 w 21600"/>
              <a:gd name="T5" fmla="*/ 271690 h 16280"/>
              <a:gd name="T6" fmla="*/ 618331 w 21600"/>
              <a:gd name="T7" fmla="*/ 271690 h 162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6280">
                <a:moveTo>
                  <a:pt x="21600" y="12040"/>
                </a:moveTo>
                <a:cubicBezTo>
                  <a:pt x="12762" y="-5320"/>
                  <a:pt x="5562" y="-3907"/>
                  <a:pt x="0" y="16279"/>
                </a:cubicBezTo>
              </a:path>
            </a:pathLst>
          </a:custGeom>
          <a:noFill/>
          <a:ln w="50800" cap="flat" cmpd="sng">
            <a:solidFill>
              <a:schemeClr val="accent2"/>
            </a:solidFill>
            <a:prstDash val="solid"/>
            <a:miter lim="0"/>
            <a:headEn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lgn="r" defTabSz="228600" fontAlgn="base" hangingPunct="0">
              <a:lnSpc>
                <a:spcPct val="120000"/>
              </a:lnSpc>
              <a:spcBef>
                <a:spcPct val="0"/>
              </a:spcBef>
              <a:spcAft>
                <a:spcPct val="0"/>
              </a:spcAft>
            </a:pPr>
            <a:endParaRPr lang="id-ID" sz="1100" dirty="0">
              <a:solidFill>
                <a:srgbClr val="777776"/>
              </a:solidFill>
              <a:cs typeface="+mn-ea"/>
              <a:sym typeface="+mn-lt"/>
            </a:endParaRPr>
          </a:p>
        </p:txBody>
      </p:sp>
      <p:sp>
        <p:nvSpPr>
          <p:cNvPr id="19" name="AutoShape 16"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a:extLst>
              <a:ext uri="{FF2B5EF4-FFF2-40B4-BE49-F238E27FC236}">
                <a16:creationId xmlns:a16="http://schemas.microsoft.com/office/drawing/2014/main" id="{4156D56A-DB2D-4FED-BCDF-D5D1253D582B}"/>
              </a:ext>
            </a:extLst>
          </p:cNvPr>
          <p:cNvSpPr>
            <a:spLocks/>
          </p:cNvSpPr>
          <p:nvPr/>
        </p:nvSpPr>
        <p:spPr bwMode="auto">
          <a:xfrm>
            <a:off x="7619461" y="1851819"/>
            <a:ext cx="1377991" cy="396081"/>
          </a:xfrm>
          <a:custGeom>
            <a:avLst/>
            <a:gdLst>
              <a:gd name="T0" fmla="*/ 618331 w 21600"/>
              <a:gd name="T1" fmla="*/ 271690 h 16280"/>
              <a:gd name="T2" fmla="*/ 618331 w 21600"/>
              <a:gd name="T3" fmla="*/ 271690 h 16280"/>
              <a:gd name="T4" fmla="*/ 618331 w 21600"/>
              <a:gd name="T5" fmla="*/ 271690 h 16280"/>
              <a:gd name="T6" fmla="*/ 618331 w 21600"/>
              <a:gd name="T7" fmla="*/ 271690 h 162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6280">
                <a:moveTo>
                  <a:pt x="21600" y="12040"/>
                </a:moveTo>
                <a:cubicBezTo>
                  <a:pt x="12762" y="-5320"/>
                  <a:pt x="5562" y="-3907"/>
                  <a:pt x="0" y="16279"/>
                </a:cubicBezTo>
              </a:path>
            </a:pathLst>
          </a:custGeom>
          <a:noFill/>
          <a:ln w="50800" cap="flat" cmpd="sng">
            <a:solidFill>
              <a:schemeClr val="accent2"/>
            </a:solidFill>
            <a:prstDash val="solid"/>
            <a:miter lim="0"/>
            <a:headEn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lgn="r" defTabSz="228600" fontAlgn="base" hangingPunct="0">
              <a:lnSpc>
                <a:spcPct val="120000"/>
              </a:lnSpc>
              <a:spcBef>
                <a:spcPct val="0"/>
              </a:spcBef>
              <a:spcAft>
                <a:spcPct val="0"/>
              </a:spcAft>
            </a:pPr>
            <a:endParaRPr lang="id-ID" sz="1100" dirty="0">
              <a:solidFill>
                <a:srgbClr val="777776"/>
              </a:solidFill>
              <a:cs typeface="+mn-ea"/>
              <a:sym typeface="+mn-lt"/>
            </a:endParaRPr>
          </a:p>
        </p:txBody>
      </p:sp>
    </p:spTree>
    <p:extLst>
      <p:ext uri="{BB962C8B-B14F-4D97-AF65-F5344CB8AC3E}">
        <p14:creationId xmlns:p14="http://schemas.microsoft.com/office/powerpoint/2010/main" val="418100607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6"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a:spLocks noChangeArrowheads="1"/>
          </p:cNvSpPr>
          <p:nvPr/>
        </p:nvSpPr>
        <p:spPr bwMode="auto">
          <a:xfrm>
            <a:off x="1532782" y="4302832"/>
            <a:ext cx="635938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3921" fontAlgn="base">
              <a:lnSpc>
                <a:spcPct val="100000"/>
              </a:lnSpc>
              <a:spcBef>
                <a:spcPct val="0"/>
              </a:spcBef>
              <a:spcAft>
                <a:spcPct val="0"/>
              </a:spcAft>
              <a:buNone/>
              <a:defRPr/>
            </a:pPr>
            <a:r>
              <a:rPr lang="zh-TW" altLang="en-US" sz="4400" b="1" dirty="0">
                <a:solidFill>
                  <a:schemeClr val="accent1"/>
                </a:solidFill>
                <a:latin typeface="+mn-lt"/>
                <a:ea typeface="+mn-ea"/>
                <a:cs typeface="+mn-ea"/>
                <a:sym typeface="+mn-lt"/>
              </a:rPr>
              <a:t>分析結果</a:t>
            </a:r>
            <a:endParaRPr lang="zh-CN" altLang="en-US" sz="4400" b="1" dirty="0">
              <a:solidFill>
                <a:schemeClr val="accent1"/>
              </a:solidFill>
              <a:latin typeface="+mn-lt"/>
              <a:ea typeface="+mn-ea"/>
              <a:cs typeface="+mn-ea"/>
              <a:sym typeface="+mn-lt"/>
            </a:endParaRPr>
          </a:p>
        </p:txBody>
      </p:sp>
      <p:sp>
        <p:nvSpPr>
          <p:cNvPr id="2" name="矩形 1"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p:nvPr/>
        </p:nvSpPr>
        <p:spPr>
          <a:xfrm>
            <a:off x="1532782" y="2778009"/>
            <a:ext cx="1353256" cy="1200329"/>
          </a:xfrm>
          <a:prstGeom prst="rect">
            <a:avLst/>
          </a:prstGeom>
        </p:spPr>
        <p:txBody>
          <a:bodyPr wrap="none">
            <a:spAutoFit/>
          </a:bodyPr>
          <a:lstStyle/>
          <a:p>
            <a:r>
              <a:rPr lang="en-US" altLang="zh-CN" sz="7200" dirty="0">
                <a:solidFill>
                  <a:schemeClr val="bg1"/>
                </a:solidFill>
                <a:cs typeface="+mn-ea"/>
                <a:sym typeface="+mn-lt"/>
              </a:rPr>
              <a:t>0</a:t>
            </a:r>
            <a:r>
              <a:rPr lang="en-US" altLang="zh-TW" sz="7200" dirty="0">
                <a:solidFill>
                  <a:schemeClr val="bg1"/>
                </a:solidFill>
                <a:cs typeface="+mn-ea"/>
                <a:sym typeface="+mn-lt"/>
              </a:rPr>
              <a:t>4</a:t>
            </a:r>
            <a:r>
              <a:rPr lang="en-US" altLang="zh-CN" sz="7200" dirty="0">
                <a:solidFill>
                  <a:schemeClr val="bg1"/>
                </a:solidFill>
                <a:cs typeface="+mn-ea"/>
                <a:sym typeface="+mn-lt"/>
              </a:rPr>
              <a:t>.</a:t>
            </a:r>
            <a:endParaRPr lang="zh-CN" altLang="en-US" sz="7200" dirty="0">
              <a:solidFill>
                <a:schemeClr val="bg1"/>
              </a:solidFill>
              <a:cs typeface="+mn-ea"/>
              <a:sym typeface="+mn-lt"/>
            </a:endParaRPr>
          </a:p>
        </p:txBody>
      </p:sp>
      <p:cxnSp>
        <p:nvCxnSpPr>
          <p:cNvPr id="13" name="直接连接符 12"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CxnSpPr/>
          <p:nvPr/>
        </p:nvCxnSpPr>
        <p:spPr>
          <a:xfrm>
            <a:off x="1106215" y="2904549"/>
            <a:ext cx="0" cy="242686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e7d195523061f1c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hidden="1"/>
          <p:cNvSpPr txBox="1"/>
          <p:nvPr/>
        </p:nvSpPr>
        <p:spPr>
          <a:xfrm>
            <a:off x="-355600" y="1803400"/>
            <a:ext cx="293927" cy="1016000"/>
          </a:xfrm>
          <a:prstGeom prst="rect">
            <a:avLst/>
          </a:prstGeom>
          <a:noFill/>
        </p:spPr>
        <p:txBody>
          <a:bodyPr vert="wordArtVert" rtlCol="0">
            <a:spAutoFit/>
          </a:bodyPr>
          <a:lstStyle/>
          <a:p>
            <a:r>
              <a:rPr lang="en-US" altLang="zh-CN" sz="100">
                <a:cs typeface="+mn-ea"/>
                <a:sym typeface="+mn-lt"/>
              </a:rPr>
              <a:t>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a:t>
            </a:r>
            <a:endParaRPr lang="zh-CN" altLang="en-US" sz="100">
              <a:cs typeface="+mn-ea"/>
              <a:sym typeface="+mn-lt"/>
            </a:endParaRPr>
          </a:p>
        </p:txBody>
      </p:sp>
    </p:spTree>
    <p:extLst>
      <p:ext uri="{BB962C8B-B14F-4D97-AF65-F5344CB8AC3E}">
        <p14:creationId xmlns:p14="http://schemas.microsoft.com/office/powerpoint/2010/main" val="296316794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8"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a:extLst>
              <a:ext uri="{FF2B5EF4-FFF2-40B4-BE49-F238E27FC236}">
                <a16:creationId xmlns:a16="http://schemas.microsoft.com/office/drawing/2014/main" id="{5D4F3B95-2B3A-4339-B4F9-46DAFD94A997}"/>
              </a:ext>
            </a:extLst>
          </p:cNvPr>
          <p:cNvSpPr>
            <a:spLocks/>
          </p:cNvSpPr>
          <p:nvPr/>
        </p:nvSpPr>
        <p:spPr bwMode="auto">
          <a:xfrm>
            <a:off x="6443663" y="2701023"/>
            <a:ext cx="5256618" cy="2742515"/>
          </a:xfrm>
          <a:custGeom>
            <a:avLst/>
            <a:gdLst>
              <a:gd name="T0" fmla="*/ 1397000 w 21600"/>
              <a:gd name="T1" fmla="*/ 2144713 h 21600"/>
              <a:gd name="T2" fmla="*/ 1397000 w 21600"/>
              <a:gd name="T3" fmla="*/ 2144713 h 21600"/>
              <a:gd name="T4" fmla="*/ 1397000 w 21600"/>
              <a:gd name="T5" fmla="*/ 2144713 h 21600"/>
              <a:gd name="T6" fmla="*/ 1397000 w 21600"/>
              <a:gd name="T7" fmla="*/ 21447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solidFill>
            <a:schemeClr val="accent2"/>
          </a:solidFill>
          <a:ln>
            <a:noFill/>
          </a:ln>
          <a:effectLst/>
        </p:spPr>
        <p:txBody>
          <a:bodyPr lIns="25400" tIns="25400" rIns="25400" bIns="25400" anchor="ctr"/>
          <a:lstStyle/>
          <a:p>
            <a:endParaRPr lang="id-ID" sz="900" dirty="0">
              <a:cs typeface="+mn-ea"/>
              <a:sym typeface="+mn-lt"/>
            </a:endParaRPr>
          </a:p>
        </p:txBody>
      </p:sp>
      <p:sp>
        <p:nvSpPr>
          <p:cNvPr id="134150" name="AutoShape 6"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290898" y="1184262"/>
            <a:ext cx="5723820" cy="2573351"/>
          </a:xfrm>
          <a:custGeom>
            <a:avLst/>
            <a:gdLst>
              <a:gd name="T0" fmla="*/ 1397000 w 21600"/>
              <a:gd name="T1" fmla="*/ 2144713 h 21600"/>
              <a:gd name="T2" fmla="*/ 1397000 w 21600"/>
              <a:gd name="T3" fmla="*/ 2144713 h 21600"/>
              <a:gd name="T4" fmla="*/ 1397000 w 21600"/>
              <a:gd name="T5" fmla="*/ 2144713 h 21600"/>
              <a:gd name="T6" fmla="*/ 1397000 w 21600"/>
              <a:gd name="T7" fmla="*/ 21447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solidFill>
            <a:schemeClr val="accent5"/>
          </a:solidFill>
          <a:ln>
            <a:noFill/>
          </a:ln>
          <a:effectLst/>
        </p:spPr>
        <p:txBody>
          <a:bodyPr lIns="25400" tIns="25400" rIns="25400" bIns="25400" anchor="ctr"/>
          <a:lstStyle/>
          <a:p>
            <a:endParaRPr lang="id-ID" sz="900" dirty="0">
              <a:cs typeface="+mn-ea"/>
              <a:sym typeface="+mn-lt"/>
            </a:endParaRPr>
          </a:p>
        </p:txBody>
      </p:sp>
      <p:cxnSp>
        <p:nvCxnSpPr>
          <p:cNvPr id="36" name="直接连接符 35"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CxnSpPr/>
          <p:nvPr/>
        </p:nvCxnSpPr>
        <p:spPr>
          <a:xfrm>
            <a:off x="1283585" y="341322"/>
            <a:ext cx="0" cy="59333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e7d195523061f1c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hidden="1"/>
          <p:cNvSpPr txBox="1"/>
          <p:nvPr/>
        </p:nvSpPr>
        <p:spPr>
          <a:xfrm>
            <a:off x="-355600" y="1803400"/>
            <a:ext cx="293927" cy="1016000"/>
          </a:xfrm>
          <a:prstGeom prst="rect">
            <a:avLst/>
          </a:prstGeom>
          <a:noFill/>
        </p:spPr>
        <p:txBody>
          <a:bodyPr vert="wordArtVert" rtlCol="0">
            <a:spAutoFit/>
          </a:bodyPr>
          <a:lstStyle/>
          <a:p>
            <a:r>
              <a:rPr lang="en-US" altLang="zh-CN" sz="100">
                <a:cs typeface="+mn-ea"/>
                <a:sym typeface="+mn-lt"/>
              </a:rPr>
              <a:t>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a:t>
            </a:r>
            <a:endParaRPr lang="zh-CN" altLang="en-US" sz="100">
              <a:cs typeface="+mn-ea"/>
              <a:sym typeface="+mn-lt"/>
            </a:endParaRPr>
          </a:p>
        </p:txBody>
      </p:sp>
      <p:sp>
        <p:nvSpPr>
          <p:cNvPr id="42" name="文本框 19"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p:nvPr/>
        </p:nvSpPr>
        <p:spPr>
          <a:xfrm>
            <a:off x="1510769" y="407156"/>
            <a:ext cx="1415772" cy="461665"/>
          </a:xfrm>
          <a:prstGeom prst="rect">
            <a:avLst/>
          </a:prstGeom>
          <a:noFill/>
        </p:spPr>
        <p:txBody>
          <a:bodyPr wrap="none" rtlCol="0">
            <a:spAutoFit/>
          </a:bodyPr>
          <a:lstStyle/>
          <a:p>
            <a:r>
              <a:rPr lang="zh-TW" altLang="en-US" sz="2400" b="1" dirty="0">
                <a:solidFill>
                  <a:schemeClr val="accent1"/>
                </a:solidFill>
                <a:cs typeface="+mn-ea"/>
                <a:sym typeface="+mn-lt"/>
              </a:rPr>
              <a:t>結果分析</a:t>
            </a:r>
            <a:endParaRPr lang="zh-CN" altLang="en-US" sz="2400" b="1" dirty="0">
              <a:solidFill>
                <a:schemeClr val="accent1"/>
              </a:solidFill>
              <a:cs typeface="+mn-ea"/>
              <a:sym typeface="+mn-lt"/>
            </a:endParaRPr>
          </a:p>
        </p:txBody>
      </p:sp>
      <p:sp>
        <p:nvSpPr>
          <p:cNvPr id="2" name="文字方塊 1"/>
          <p:cNvSpPr txBox="1"/>
          <p:nvPr/>
        </p:nvSpPr>
        <p:spPr>
          <a:xfrm>
            <a:off x="3512434" y="483978"/>
            <a:ext cx="5831589" cy="461665"/>
          </a:xfrm>
          <a:prstGeom prst="rect">
            <a:avLst/>
          </a:prstGeom>
          <a:noFill/>
        </p:spPr>
        <p:txBody>
          <a:bodyPr wrap="square" rtlCol="0">
            <a:spAutoFit/>
          </a:bodyPr>
          <a:lstStyle/>
          <a:p>
            <a:pPr algn="ctr"/>
            <a:r>
              <a:rPr lang="en-US" altLang="zh-TW" sz="2400" dirty="0">
                <a:solidFill>
                  <a:schemeClr val="bg1"/>
                </a:solidFill>
              </a:rPr>
              <a:t>Confusion Matrix</a:t>
            </a:r>
            <a:r>
              <a:rPr lang="zh-TW" altLang="en-US" sz="2400" dirty="0">
                <a:solidFill>
                  <a:schemeClr val="bg1"/>
                </a:solidFill>
              </a:rPr>
              <a:t> </a:t>
            </a:r>
            <a:r>
              <a:rPr lang="en-US" altLang="zh-TW" sz="2400" dirty="0">
                <a:solidFill>
                  <a:schemeClr val="bg1"/>
                </a:solidFill>
              </a:rPr>
              <a:t>of Train/Val data</a:t>
            </a:r>
            <a:endParaRPr lang="zh-TW" altLang="en-US" sz="2400" dirty="0">
              <a:solidFill>
                <a:schemeClr val="bg1"/>
              </a:solidFill>
            </a:endParaRPr>
          </a:p>
        </p:txBody>
      </p:sp>
      <p:pic>
        <p:nvPicPr>
          <p:cNvPr id="12" name="圖片 11">
            <a:extLst>
              <a:ext uri="{FF2B5EF4-FFF2-40B4-BE49-F238E27FC236}">
                <a16:creationId xmlns:a16="http://schemas.microsoft.com/office/drawing/2014/main" id="{0D824BA6-07C1-4A85-B83A-12B78F4B56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535" y="1250097"/>
            <a:ext cx="5452861" cy="2404917"/>
          </a:xfrm>
          <a:prstGeom prst="rect">
            <a:avLst/>
          </a:prstGeom>
        </p:spPr>
      </p:pic>
      <p:sp>
        <p:nvSpPr>
          <p:cNvPr id="19" name="文字方塊 18">
            <a:extLst>
              <a:ext uri="{FF2B5EF4-FFF2-40B4-BE49-F238E27FC236}">
                <a16:creationId xmlns:a16="http://schemas.microsoft.com/office/drawing/2014/main" id="{A1923846-9E13-4562-BAB2-59BC9380C24A}"/>
              </a:ext>
            </a:extLst>
          </p:cNvPr>
          <p:cNvSpPr txBox="1"/>
          <p:nvPr/>
        </p:nvSpPr>
        <p:spPr>
          <a:xfrm>
            <a:off x="8307790" y="5762058"/>
            <a:ext cx="1634394" cy="461665"/>
          </a:xfrm>
          <a:prstGeom prst="rect">
            <a:avLst/>
          </a:prstGeom>
          <a:noFill/>
        </p:spPr>
        <p:txBody>
          <a:bodyPr wrap="square" rtlCol="0">
            <a:spAutoFit/>
          </a:bodyPr>
          <a:lstStyle/>
          <a:p>
            <a:pPr algn="ctr"/>
            <a:r>
              <a:rPr lang="en-US" altLang="zh-TW" sz="2400" dirty="0">
                <a:solidFill>
                  <a:schemeClr val="bg1"/>
                </a:solidFill>
              </a:rPr>
              <a:t>Val</a:t>
            </a:r>
            <a:endParaRPr lang="zh-TW" altLang="en-US" sz="2400" dirty="0">
              <a:solidFill>
                <a:schemeClr val="bg1"/>
              </a:solidFill>
            </a:endParaRPr>
          </a:p>
        </p:txBody>
      </p:sp>
      <p:pic>
        <p:nvPicPr>
          <p:cNvPr id="15" name="圖片 14">
            <a:extLst>
              <a:ext uri="{FF2B5EF4-FFF2-40B4-BE49-F238E27FC236}">
                <a16:creationId xmlns:a16="http://schemas.microsoft.com/office/drawing/2014/main" id="{7418CCED-8FD1-4B40-AAF5-28C3479217B9}"/>
              </a:ext>
            </a:extLst>
          </p:cNvPr>
          <p:cNvPicPr>
            <a:picLocks noChangeAspect="1"/>
          </p:cNvPicPr>
          <p:nvPr/>
        </p:nvPicPr>
        <p:blipFill rotWithShape="1">
          <a:blip r:embed="rId4">
            <a:extLst>
              <a:ext uri="{28A0092B-C50C-407E-A947-70E740481C1C}">
                <a14:useLocalDpi xmlns:a14="http://schemas.microsoft.com/office/drawing/2010/main" val="0"/>
              </a:ext>
            </a:extLst>
          </a:blip>
          <a:srcRect t="18540"/>
          <a:stretch/>
        </p:blipFill>
        <p:spPr>
          <a:xfrm>
            <a:off x="6577649" y="2821217"/>
            <a:ext cx="4907704" cy="2444292"/>
          </a:xfrm>
          <a:prstGeom prst="rect">
            <a:avLst/>
          </a:prstGeom>
        </p:spPr>
      </p:pic>
      <p:sp>
        <p:nvSpPr>
          <p:cNvPr id="17" name="文字方塊 16">
            <a:extLst>
              <a:ext uri="{FF2B5EF4-FFF2-40B4-BE49-F238E27FC236}">
                <a16:creationId xmlns:a16="http://schemas.microsoft.com/office/drawing/2014/main" id="{759592C8-EA74-2240-AF58-CCF4F3F5D993}"/>
              </a:ext>
            </a:extLst>
          </p:cNvPr>
          <p:cNvSpPr txBox="1"/>
          <p:nvPr/>
        </p:nvSpPr>
        <p:spPr>
          <a:xfrm>
            <a:off x="2459440" y="3926476"/>
            <a:ext cx="1634394" cy="461665"/>
          </a:xfrm>
          <a:prstGeom prst="rect">
            <a:avLst/>
          </a:prstGeom>
          <a:noFill/>
        </p:spPr>
        <p:txBody>
          <a:bodyPr wrap="square" rtlCol="0">
            <a:spAutoFit/>
          </a:bodyPr>
          <a:lstStyle/>
          <a:p>
            <a:pPr algn="ctr"/>
            <a:r>
              <a:rPr lang="en-US" altLang="zh-TW" sz="2400" dirty="0">
                <a:solidFill>
                  <a:schemeClr val="bg1"/>
                </a:solidFill>
              </a:rPr>
              <a:t>Train</a:t>
            </a:r>
            <a:endParaRPr lang="zh-TW" altLang="en-US" sz="2400" dirty="0">
              <a:solidFill>
                <a:schemeClr val="bg1"/>
              </a:solidFill>
            </a:endParaRPr>
          </a:p>
        </p:txBody>
      </p:sp>
    </p:spTree>
    <p:extLst>
      <p:ext uri="{BB962C8B-B14F-4D97-AF65-F5344CB8AC3E}">
        <p14:creationId xmlns:p14="http://schemas.microsoft.com/office/powerpoint/2010/main" val="278750164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8"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a:extLst>
              <a:ext uri="{FF2B5EF4-FFF2-40B4-BE49-F238E27FC236}">
                <a16:creationId xmlns:a16="http://schemas.microsoft.com/office/drawing/2014/main" id="{5D4F3B95-2B3A-4339-B4F9-46DAFD94A997}"/>
              </a:ext>
            </a:extLst>
          </p:cNvPr>
          <p:cNvSpPr>
            <a:spLocks/>
          </p:cNvSpPr>
          <p:nvPr/>
        </p:nvSpPr>
        <p:spPr bwMode="auto">
          <a:xfrm>
            <a:off x="6337599" y="341322"/>
            <a:ext cx="5663896" cy="3915023"/>
          </a:xfrm>
          <a:custGeom>
            <a:avLst/>
            <a:gdLst>
              <a:gd name="T0" fmla="*/ 1397000 w 21600"/>
              <a:gd name="T1" fmla="*/ 2144713 h 21600"/>
              <a:gd name="T2" fmla="*/ 1397000 w 21600"/>
              <a:gd name="T3" fmla="*/ 2144713 h 21600"/>
              <a:gd name="T4" fmla="*/ 1397000 w 21600"/>
              <a:gd name="T5" fmla="*/ 2144713 h 21600"/>
              <a:gd name="T6" fmla="*/ 1397000 w 21600"/>
              <a:gd name="T7" fmla="*/ 21447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solidFill>
            <a:schemeClr val="accent2"/>
          </a:solidFill>
          <a:ln>
            <a:noFill/>
          </a:ln>
          <a:effectLst/>
        </p:spPr>
        <p:txBody>
          <a:bodyPr lIns="25400" tIns="25400" rIns="25400" bIns="25400" anchor="ctr"/>
          <a:lstStyle/>
          <a:p>
            <a:endParaRPr lang="id-ID" sz="900" dirty="0">
              <a:cs typeface="+mn-ea"/>
              <a:sym typeface="+mn-lt"/>
            </a:endParaRPr>
          </a:p>
        </p:txBody>
      </p:sp>
      <p:sp>
        <p:nvSpPr>
          <p:cNvPr id="134150" name="AutoShape 6"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290898" y="1184262"/>
            <a:ext cx="5937838" cy="4081247"/>
          </a:xfrm>
          <a:custGeom>
            <a:avLst/>
            <a:gdLst>
              <a:gd name="T0" fmla="*/ 1397000 w 21600"/>
              <a:gd name="T1" fmla="*/ 2144713 h 21600"/>
              <a:gd name="T2" fmla="*/ 1397000 w 21600"/>
              <a:gd name="T3" fmla="*/ 2144713 h 21600"/>
              <a:gd name="T4" fmla="*/ 1397000 w 21600"/>
              <a:gd name="T5" fmla="*/ 2144713 h 21600"/>
              <a:gd name="T6" fmla="*/ 1397000 w 21600"/>
              <a:gd name="T7" fmla="*/ 21447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solidFill>
            <a:schemeClr val="accent5"/>
          </a:solidFill>
          <a:ln>
            <a:noFill/>
          </a:ln>
          <a:effectLst/>
        </p:spPr>
        <p:txBody>
          <a:bodyPr lIns="25400" tIns="25400" rIns="25400" bIns="25400" anchor="ctr"/>
          <a:lstStyle/>
          <a:p>
            <a:endParaRPr lang="id-ID" sz="900" dirty="0">
              <a:cs typeface="+mn-ea"/>
              <a:sym typeface="+mn-lt"/>
            </a:endParaRPr>
          </a:p>
        </p:txBody>
      </p:sp>
      <p:cxnSp>
        <p:nvCxnSpPr>
          <p:cNvPr id="36" name="直接连接符 35"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CxnSpPr/>
          <p:nvPr/>
        </p:nvCxnSpPr>
        <p:spPr>
          <a:xfrm>
            <a:off x="1283585" y="341322"/>
            <a:ext cx="0" cy="59333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e7d195523061f1c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hidden="1"/>
          <p:cNvSpPr txBox="1"/>
          <p:nvPr/>
        </p:nvSpPr>
        <p:spPr>
          <a:xfrm>
            <a:off x="-355600" y="1803400"/>
            <a:ext cx="293927" cy="1016000"/>
          </a:xfrm>
          <a:prstGeom prst="rect">
            <a:avLst/>
          </a:prstGeom>
          <a:noFill/>
        </p:spPr>
        <p:txBody>
          <a:bodyPr vert="wordArtVert" rtlCol="0">
            <a:spAutoFit/>
          </a:bodyPr>
          <a:lstStyle/>
          <a:p>
            <a:r>
              <a:rPr lang="en-US" altLang="zh-CN" sz="100">
                <a:cs typeface="+mn-ea"/>
                <a:sym typeface="+mn-lt"/>
              </a:rPr>
              <a:t>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a:t>
            </a:r>
            <a:endParaRPr lang="zh-CN" altLang="en-US" sz="100">
              <a:cs typeface="+mn-ea"/>
              <a:sym typeface="+mn-lt"/>
            </a:endParaRPr>
          </a:p>
        </p:txBody>
      </p:sp>
      <p:sp>
        <p:nvSpPr>
          <p:cNvPr id="42" name="文本框 19"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p:nvPr/>
        </p:nvSpPr>
        <p:spPr>
          <a:xfrm>
            <a:off x="1510769" y="407156"/>
            <a:ext cx="1415772" cy="461665"/>
          </a:xfrm>
          <a:prstGeom prst="rect">
            <a:avLst/>
          </a:prstGeom>
          <a:noFill/>
        </p:spPr>
        <p:txBody>
          <a:bodyPr wrap="none" rtlCol="0">
            <a:spAutoFit/>
          </a:bodyPr>
          <a:lstStyle/>
          <a:p>
            <a:r>
              <a:rPr lang="zh-TW" altLang="en-US" sz="2400" b="1" dirty="0">
                <a:solidFill>
                  <a:schemeClr val="accent1"/>
                </a:solidFill>
                <a:cs typeface="+mn-ea"/>
                <a:sym typeface="+mn-lt"/>
              </a:rPr>
              <a:t>結果分析</a:t>
            </a:r>
            <a:endParaRPr lang="zh-CN" altLang="en-US" sz="2400" b="1" dirty="0">
              <a:solidFill>
                <a:schemeClr val="accent1"/>
              </a:solidFill>
              <a:cs typeface="+mn-ea"/>
              <a:sym typeface="+mn-lt"/>
            </a:endParaRPr>
          </a:p>
        </p:txBody>
      </p:sp>
      <p:pic>
        <p:nvPicPr>
          <p:cNvPr id="12" name="圖片 11">
            <a:extLst>
              <a:ext uri="{FF2B5EF4-FFF2-40B4-BE49-F238E27FC236}">
                <a16:creationId xmlns:a16="http://schemas.microsoft.com/office/drawing/2014/main" id="{0D824BA6-07C1-4A85-B83A-12B78F4B56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7794" y="1250097"/>
            <a:ext cx="5668206" cy="3943843"/>
          </a:xfrm>
          <a:prstGeom prst="rect">
            <a:avLst/>
          </a:prstGeom>
        </p:spPr>
      </p:pic>
      <p:sp>
        <p:nvSpPr>
          <p:cNvPr id="19" name="文字方塊 18">
            <a:extLst>
              <a:ext uri="{FF2B5EF4-FFF2-40B4-BE49-F238E27FC236}">
                <a16:creationId xmlns:a16="http://schemas.microsoft.com/office/drawing/2014/main" id="{A1923846-9E13-4562-BAB2-59BC9380C24A}"/>
              </a:ext>
            </a:extLst>
          </p:cNvPr>
          <p:cNvSpPr txBox="1"/>
          <p:nvPr/>
        </p:nvSpPr>
        <p:spPr>
          <a:xfrm>
            <a:off x="8885482" y="3527603"/>
            <a:ext cx="1634394" cy="461665"/>
          </a:xfrm>
          <a:prstGeom prst="rect">
            <a:avLst/>
          </a:prstGeom>
          <a:noFill/>
        </p:spPr>
        <p:txBody>
          <a:bodyPr wrap="square" rtlCol="0">
            <a:spAutoFit/>
          </a:bodyPr>
          <a:lstStyle/>
          <a:p>
            <a:pPr algn="ctr"/>
            <a:r>
              <a:rPr lang="en-US" altLang="zh-TW" sz="2400" dirty="0">
                <a:solidFill>
                  <a:schemeClr val="bg1"/>
                </a:solidFill>
              </a:rPr>
              <a:t>Val</a:t>
            </a:r>
            <a:endParaRPr lang="zh-TW" altLang="en-US" sz="2400" dirty="0">
              <a:solidFill>
                <a:schemeClr val="bg1"/>
              </a:solidFill>
            </a:endParaRPr>
          </a:p>
        </p:txBody>
      </p:sp>
      <p:pic>
        <p:nvPicPr>
          <p:cNvPr id="15" name="圖片 14">
            <a:extLst>
              <a:ext uri="{FF2B5EF4-FFF2-40B4-BE49-F238E27FC236}">
                <a16:creationId xmlns:a16="http://schemas.microsoft.com/office/drawing/2014/main" id="{7418CCED-8FD1-4B40-AAF5-28C3479217B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86789" y="452154"/>
            <a:ext cx="5365515" cy="3693358"/>
          </a:xfrm>
          <a:prstGeom prst="rect">
            <a:avLst/>
          </a:prstGeom>
        </p:spPr>
      </p:pic>
      <p:sp>
        <p:nvSpPr>
          <p:cNvPr id="17" name="文字方塊 16">
            <a:extLst>
              <a:ext uri="{FF2B5EF4-FFF2-40B4-BE49-F238E27FC236}">
                <a16:creationId xmlns:a16="http://schemas.microsoft.com/office/drawing/2014/main" id="{759592C8-EA74-2240-AF58-CCF4F3F5D993}"/>
              </a:ext>
            </a:extLst>
          </p:cNvPr>
          <p:cNvSpPr txBox="1"/>
          <p:nvPr/>
        </p:nvSpPr>
        <p:spPr>
          <a:xfrm>
            <a:off x="2442620" y="5360059"/>
            <a:ext cx="1634394" cy="461665"/>
          </a:xfrm>
          <a:prstGeom prst="rect">
            <a:avLst/>
          </a:prstGeom>
          <a:noFill/>
        </p:spPr>
        <p:txBody>
          <a:bodyPr wrap="square" rtlCol="0">
            <a:spAutoFit/>
          </a:bodyPr>
          <a:lstStyle/>
          <a:p>
            <a:pPr algn="ctr"/>
            <a:r>
              <a:rPr lang="en-US" altLang="zh-TW" sz="2400" dirty="0">
                <a:solidFill>
                  <a:schemeClr val="bg1"/>
                </a:solidFill>
              </a:rPr>
              <a:t>Train</a:t>
            </a:r>
            <a:endParaRPr lang="zh-TW" altLang="en-US" sz="2400" dirty="0">
              <a:solidFill>
                <a:schemeClr val="bg1"/>
              </a:solidFill>
            </a:endParaRPr>
          </a:p>
        </p:txBody>
      </p:sp>
      <p:sp>
        <p:nvSpPr>
          <p:cNvPr id="13" name="文字方塊 12">
            <a:extLst>
              <a:ext uri="{FF2B5EF4-FFF2-40B4-BE49-F238E27FC236}">
                <a16:creationId xmlns:a16="http://schemas.microsoft.com/office/drawing/2014/main" id="{85FC0297-AD8A-A141-988E-EED2974BD1AB}"/>
              </a:ext>
            </a:extLst>
          </p:cNvPr>
          <p:cNvSpPr txBox="1"/>
          <p:nvPr/>
        </p:nvSpPr>
        <p:spPr>
          <a:xfrm>
            <a:off x="8352349" y="4395892"/>
            <a:ext cx="1634394" cy="461665"/>
          </a:xfrm>
          <a:prstGeom prst="rect">
            <a:avLst/>
          </a:prstGeom>
          <a:noFill/>
        </p:spPr>
        <p:txBody>
          <a:bodyPr wrap="square" rtlCol="0">
            <a:spAutoFit/>
          </a:bodyPr>
          <a:lstStyle/>
          <a:p>
            <a:pPr algn="ctr"/>
            <a:r>
              <a:rPr lang="en-US" altLang="zh-TW" sz="2400" dirty="0">
                <a:solidFill>
                  <a:schemeClr val="bg1"/>
                </a:solidFill>
              </a:rPr>
              <a:t>Val</a:t>
            </a:r>
            <a:endParaRPr lang="zh-TW" altLang="en-US" sz="2400" dirty="0">
              <a:solidFill>
                <a:schemeClr val="bg1"/>
              </a:solidFill>
            </a:endParaRPr>
          </a:p>
        </p:txBody>
      </p:sp>
    </p:spTree>
    <p:extLst>
      <p:ext uri="{BB962C8B-B14F-4D97-AF65-F5344CB8AC3E}">
        <p14:creationId xmlns:p14="http://schemas.microsoft.com/office/powerpoint/2010/main" val="227802855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8"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a:extLst>
              <a:ext uri="{FF2B5EF4-FFF2-40B4-BE49-F238E27FC236}">
                <a16:creationId xmlns:a16="http://schemas.microsoft.com/office/drawing/2014/main" id="{5D4F3B95-2B3A-4339-B4F9-46DAFD94A997}"/>
              </a:ext>
            </a:extLst>
          </p:cNvPr>
          <p:cNvSpPr>
            <a:spLocks/>
          </p:cNvSpPr>
          <p:nvPr/>
        </p:nvSpPr>
        <p:spPr bwMode="auto">
          <a:xfrm>
            <a:off x="6169589" y="3125312"/>
            <a:ext cx="5723825" cy="2594768"/>
          </a:xfrm>
          <a:custGeom>
            <a:avLst/>
            <a:gdLst>
              <a:gd name="T0" fmla="*/ 1397000 w 21600"/>
              <a:gd name="T1" fmla="*/ 2144713 h 21600"/>
              <a:gd name="T2" fmla="*/ 1397000 w 21600"/>
              <a:gd name="T3" fmla="*/ 2144713 h 21600"/>
              <a:gd name="T4" fmla="*/ 1397000 w 21600"/>
              <a:gd name="T5" fmla="*/ 2144713 h 21600"/>
              <a:gd name="T6" fmla="*/ 1397000 w 21600"/>
              <a:gd name="T7" fmla="*/ 21447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solidFill>
            <a:schemeClr val="accent2"/>
          </a:solidFill>
          <a:ln>
            <a:noFill/>
          </a:ln>
          <a:effectLst/>
        </p:spPr>
        <p:txBody>
          <a:bodyPr lIns="25400" tIns="25400" rIns="25400" bIns="25400" anchor="ctr"/>
          <a:lstStyle/>
          <a:p>
            <a:endParaRPr lang="id-ID" sz="900" dirty="0">
              <a:cs typeface="+mn-ea"/>
              <a:sym typeface="+mn-lt"/>
            </a:endParaRPr>
          </a:p>
        </p:txBody>
      </p:sp>
      <p:sp>
        <p:nvSpPr>
          <p:cNvPr id="134150" name="AutoShape 6"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304800" y="1573915"/>
            <a:ext cx="5628640" cy="3710170"/>
          </a:xfrm>
          <a:custGeom>
            <a:avLst/>
            <a:gdLst>
              <a:gd name="T0" fmla="*/ 1397000 w 21600"/>
              <a:gd name="T1" fmla="*/ 2144713 h 21600"/>
              <a:gd name="T2" fmla="*/ 1397000 w 21600"/>
              <a:gd name="T3" fmla="*/ 2144713 h 21600"/>
              <a:gd name="T4" fmla="*/ 1397000 w 21600"/>
              <a:gd name="T5" fmla="*/ 2144713 h 21600"/>
              <a:gd name="T6" fmla="*/ 1397000 w 21600"/>
              <a:gd name="T7" fmla="*/ 21447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solidFill>
            <a:schemeClr val="accent5"/>
          </a:solidFill>
          <a:ln>
            <a:noFill/>
          </a:ln>
          <a:effectLst/>
        </p:spPr>
        <p:txBody>
          <a:bodyPr lIns="25400" tIns="25400" rIns="25400" bIns="25400" anchor="ctr"/>
          <a:lstStyle/>
          <a:p>
            <a:endParaRPr lang="id-ID" sz="900" dirty="0">
              <a:cs typeface="+mn-ea"/>
              <a:sym typeface="+mn-lt"/>
            </a:endParaRPr>
          </a:p>
        </p:txBody>
      </p:sp>
      <p:sp>
        <p:nvSpPr>
          <p:cNvPr id="134152" name="AutoShape 8"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6143611" y="435766"/>
            <a:ext cx="5723825" cy="2109269"/>
          </a:xfrm>
          <a:custGeom>
            <a:avLst/>
            <a:gdLst>
              <a:gd name="T0" fmla="*/ 1397000 w 21600"/>
              <a:gd name="T1" fmla="*/ 2144713 h 21600"/>
              <a:gd name="T2" fmla="*/ 1397000 w 21600"/>
              <a:gd name="T3" fmla="*/ 2144713 h 21600"/>
              <a:gd name="T4" fmla="*/ 1397000 w 21600"/>
              <a:gd name="T5" fmla="*/ 2144713 h 21600"/>
              <a:gd name="T6" fmla="*/ 1397000 w 21600"/>
              <a:gd name="T7" fmla="*/ 21447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solidFill>
            <a:schemeClr val="accent2"/>
          </a:solidFill>
          <a:ln>
            <a:noFill/>
          </a:ln>
          <a:effectLst/>
        </p:spPr>
        <p:txBody>
          <a:bodyPr lIns="25400" tIns="25400" rIns="25400" bIns="25400" anchor="ctr"/>
          <a:lstStyle/>
          <a:p>
            <a:endParaRPr lang="id-ID" sz="900" dirty="0">
              <a:cs typeface="+mn-ea"/>
              <a:sym typeface="+mn-lt"/>
            </a:endParaRPr>
          </a:p>
        </p:txBody>
      </p:sp>
      <p:sp>
        <p:nvSpPr>
          <p:cNvPr id="134168" name="AutoShape 24"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3475630" y="6223723"/>
            <a:ext cx="6324313" cy="4966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r>
              <a:rPr kumimoji="1" lang="zh-TW" altLang="en-US" sz="2400" dirty="0">
                <a:solidFill>
                  <a:schemeClr val="bg1"/>
                </a:solidFill>
              </a:rPr>
              <a:t>使用</a:t>
            </a:r>
            <a:r>
              <a:rPr lang="en-US" altLang="zh-TW" sz="2400" b="1" dirty="0" err="1">
                <a:solidFill>
                  <a:schemeClr val="accent2"/>
                </a:solidFill>
                <a:cs typeface="+mn-ea"/>
                <a:sym typeface="+mn-lt"/>
              </a:rPr>
              <a:t>XGboost</a:t>
            </a:r>
            <a:r>
              <a:rPr kumimoji="1" lang="zh-TW" altLang="en-US" sz="2400" dirty="0">
                <a:solidFill>
                  <a:schemeClr val="bg1"/>
                </a:solidFill>
              </a:rPr>
              <a:t>的準確度</a:t>
            </a:r>
            <a:r>
              <a:rPr kumimoji="1" lang="en-US" altLang="zh-TW" sz="2400" dirty="0">
                <a:solidFill>
                  <a:schemeClr val="bg1"/>
                </a:solidFill>
              </a:rPr>
              <a:t>(test data)</a:t>
            </a:r>
            <a:r>
              <a:rPr kumimoji="1" lang="zh-TW" altLang="en-US" sz="2400" dirty="0">
                <a:solidFill>
                  <a:schemeClr val="bg1"/>
                </a:solidFill>
              </a:rPr>
              <a:t>是</a:t>
            </a:r>
            <a:r>
              <a:rPr kumimoji="1" lang="en-US" altLang="zh-TW" sz="2400" dirty="0">
                <a:solidFill>
                  <a:schemeClr val="bg1"/>
                </a:solidFill>
              </a:rPr>
              <a:t>92.9</a:t>
            </a:r>
            <a:r>
              <a:rPr lang="en-US" altLang="zh-TW" sz="2400" dirty="0">
                <a:solidFill>
                  <a:schemeClr val="bg1"/>
                </a:solidFill>
              </a:rPr>
              <a:t>%</a:t>
            </a:r>
          </a:p>
        </p:txBody>
      </p:sp>
      <p:cxnSp>
        <p:nvCxnSpPr>
          <p:cNvPr id="36" name="直接连接符 35"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CxnSpPr/>
          <p:nvPr/>
        </p:nvCxnSpPr>
        <p:spPr>
          <a:xfrm>
            <a:off x="1283585" y="341322"/>
            <a:ext cx="0" cy="59333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e7d195523061f1c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hidden="1"/>
          <p:cNvSpPr txBox="1"/>
          <p:nvPr/>
        </p:nvSpPr>
        <p:spPr>
          <a:xfrm>
            <a:off x="-355600" y="1803400"/>
            <a:ext cx="293927" cy="1016000"/>
          </a:xfrm>
          <a:prstGeom prst="rect">
            <a:avLst/>
          </a:prstGeom>
          <a:noFill/>
        </p:spPr>
        <p:txBody>
          <a:bodyPr vert="wordArtVert" rtlCol="0">
            <a:spAutoFit/>
          </a:bodyPr>
          <a:lstStyle/>
          <a:p>
            <a:r>
              <a:rPr lang="en-US" altLang="zh-CN" sz="100">
                <a:cs typeface="+mn-ea"/>
                <a:sym typeface="+mn-lt"/>
              </a:rPr>
              <a:t>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a:t>
            </a:r>
            <a:endParaRPr lang="zh-CN" altLang="en-US" sz="100">
              <a:cs typeface="+mn-ea"/>
              <a:sym typeface="+mn-lt"/>
            </a:endParaRPr>
          </a:p>
        </p:txBody>
      </p:sp>
      <p:sp>
        <p:nvSpPr>
          <p:cNvPr id="42" name="文本框 19"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p:nvPr/>
        </p:nvSpPr>
        <p:spPr>
          <a:xfrm>
            <a:off x="1510769" y="407156"/>
            <a:ext cx="1415772" cy="461665"/>
          </a:xfrm>
          <a:prstGeom prst="rect">
            <a:avLst/>
          </a:prstGeom>
          <a:noFill/>
        </p:spPr>
        <p:txBody>
          <a:bodyPr wrap="none" rtlCol="0">
            <a:spAutoFit/>
          </a:bodyPr>
          <a:lstStyle/>
          <a:p>
            <a:r>
              <a:rPr lang="zh-TW" altLang="en-US" sz="2400" b="1" dirty="0">
                <a:solidFill>
                  <a:schemeClr val="accent1"/>
                </a:solidFill>
                <a:cs typeface="+mn-ea"/>
                <a:sym typeface="+mn-lt"/>
              </a:rPr>
              <a:t>結果分析</a:t>
            </a:r>
            <a:endParaRPr lang="zh-CN" altLang="en-US" sz="2400" b="1" dirty="0">
              <a:solidFill>
                <a:schemeClr val="accent1"/>
              </a:solidFill>
              <a:cs typeface="+mn-ea"/>
              <a:sym typeface="+mn-lt"/>
            </a:endParaRPr>
          </a:p>
        </p:txBody>
      </p:sp>
      <p:sp>
        <p:nvSpPr>
          <p:cNvPr id="2" name="文字方塊 1"/>
          <p:cNvSpPr txBox="1"/>
          <p:nvPr/>
        </p:nvSpPr>
        <p:spPr>
          <a:xfrm>
            <a:off x="1510769" y="5377546"/>
            <a:ext cx="2986580" cy="461665"/>
          </a:xfrm>
          <a:prstGeom prst="rect">
            <a:avLst/>
          </a:prstGeom>
          <a:noFill/>
        </p:spPr>
        <p:txBody>
          <a:bodyPr wrap="square" rtlCol="0">
            <a:spAutoFit/>
          </a:bodyPr>
          <a:lstStyle/>
          <a:p>
            <a:pPr algn="ctr"/>
            <a:r>
              <a:rPr lang="en-US" altLang="zh-TW" sz="2400" dirty="0">
                <a:solidFill>
                  <a:schemeClr val="bg1"/>
                </a:solidFill>
              </a:rPr>
              <a:t>Confusion Matrix</a:t>
            </a:r>
            <a:endParaRPr lang="zh-TW" altLang="en-US" sz="2400" dirty="0">
              <a:solidFill>
                <a:schemeClr val="bg1"/>
              </a:solidFill>
            </a:endParaRPr>
          </a:p>
        </p:txBody>
      </p:sp>
      <p:sp>
        <p:nvSpPr>
          <p:cNvPr id="11" name="文字方塊 10"/>
          <p:cNvSpPr txBox="1"/>
          <p:nvPr/>
        </p:nvSpPr>
        <p:spPr>
          <a:xfrm>
            <a:off x="8307790" y="2604341"/>
            <a:ext cx="1634394" cy="461665"/>
          </a:xfrm>
          <a:prstGeom prst="rect">
            <a:avLst/>
          </a:prstGeom>
          <a:noFill/>
        </p:spPr>
        <p:txBody>
          <a:bodyPr wrap="square" rtlCol="0">
            <a:spAutoFit/>
          </a:bodyPr>
          <a:lstStyle/>
          <a:p>
            <a:pPr algn="ctr"/>
            <a:r>
              <a:rPr lang="zh-TW" altLang="en-US" sz="2400" dirty="0">
                <a:solidFill>
                  <a:schemeClr val="bg1"/>
                </a:solidFill>
              </a:rPr>
              <a:t>整體統計</a:t>
            </a:r>
          </a:p>
        </p:txBody>
      </p:sp>
      <p:pic>
        <p:nvPicPr>
          <p:cNvPr id="12" name="圖片 11">
            <a:extLst>
              <a:ext uri="{FF2B5EF4-FFF2-40B4-BE49-F238E27FC236}">
                <a16:creationId xmlns:a16="http://schemas.microsoft.com/office/drawing/2014/main" id="{0D824BA6-07C1-4A85-B83A-12B78F4B5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789" y="1705790"/>
            <a:ext cx="5452861" cy="3426661"/>
          </a:xfrm>
          <a:prstGeom prst="rect">
            <a:avLst/>
          </a:prstGeom>
        </p:spPr>
      </p:pic>
      <p:sp>
        <p:nvSpPr>
          <p:cNvPr id="19" name="文字方塊 18">
            <a:extLst>
              <a:ext uri="{FF2B5EF4-FFF2-40B4-BE49-F238E27FC236}">
                <a16:creationId xmlns:a16="http://schemas.microsoft.com/office/drawing/2014/main" id="{A1923846-9E13-4562-BAB2-59BC9380C24A}"/>
              </a:ext>
            </a:extLst>
          </p:cNvPr>
          <p:cNvSpPr txBox="1"/>
          <p:nvPr/>
        </p:nvSpPr>
        <p:spPr>
          <a:xfrm>
            <a:off x="8307790" y="5762058"/>
            <a:ext cx="1634394" cy="461665"/>
          </a:xfrm>
          <a:prstGeom prst="rect">
            <a:avLst/>
          </a:prstGeom>
          <a:noFill/>
        </p:spPr>
        <p:txBody>
          <a:bodyPr wrap="square" rtlCol="0">
            <a:spAutoFit/>
          </a:bodyPr>
          <a:lstStyle/>
          <a:p>
            <a:pPr algn="ctr"/>
            <a:r>
              <a:rPr lang="zh-TW" altLang="en-US" sz="2400" dirty="0">
                <a:solidFill>
                  <a:schemeClr val="bg1"/>
                </a:solidFill>
              </a:rPr>
              <a:t>個別統計</a:t>
            </a:r>
          </a:p>
        </p:txBody>
      </p:sp>
      <p:pic>
        <p:nvPicPr>
          <p:cNvPr id="14" name="圖片 13">
            <a:extLst>
              <a:ext uri="{FF2B5EF4-FFF2-40B4-BE49-F238E27FC236}">
                <a16:creationId xmlns:a16="http://schemas.microsoft.com/office/drawing/2014/main" id="{38982B3A-28B2-4352-878E-7751287E85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8485" y="3213451"/>
            <a:ext cx="5554726" cy="2421805"/>
          </a:xfrm>
          <a:prstGeom prst="rect">
            <a:avLst/>
          </a:prstGeom>
        </p:spPr>
      </p:pic>
      <p:pic>
        <p:nvPicPr>
          <p:cNvPr id="16" name="圖片 15">
            <a:extLst>
              <a:ext uri="{FF2B5EF4-FFF2-40B4-BE49-F238E27FC236}">
                <a16:creationId xmlns:a16="http://schemas.microsoft.com/office/drawing/2014/main" id="{6B8D2C0A-DE22-4AB8-A1A8-B21E197615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8485" y="511066"/>
            <a:ext cx="5554726" cy="1956515"/>
          </a:xfrm>
          <a:prstGeom prst="rect">
            <a:avLst/>
          </a:prstGeom>
        </p:spPr>
      </p:pic>
    </p:spTree>
    <p:extLst>
      <p:ext uri="{BB962C8B-B14F-4D97-AF65-F5344CB8AC3E}">
        <p14:creationId xmlns:p14="http://schemas.microsoft.com/office/powerpoint/2010/main" val="392256326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35"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CxnSpPr/>
          <p:nvPr/>
        </p:nvCxnSpPr>
        <p:spPr>
          <a:xfrm>
            <a:off x="1283585" y="341322"/>
            <a:ext cx="0" cy="59333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e7d195523061f1c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hidden="1"/>
          <p:cNvSpPr txBox="1"/>
          <p:nvPr/>
        </p:nvSpPr>
        <p:spPr>
          <a:xfrm>
            <a:off x="-355600" y="1803400"/>
            <a:ext cx="293927" cy="1016000"/>
          </a:xfrm>
          <a:prstGeom prst="rect">
            <a:avLst/>
          </a:prstGeom>
          <a:noFill/>
        </p:spPr>
        <p:txBody>
          <a:bodyPr vert="wordArtVert" rtlCol="0">
            <a:spAutoFit/>
          </a:bodyPr>
          <a:lstStyle/>
          <a:p>
            <a:r>
              <a:rPr lang="en-US" altLang="zh-CN" sz="100">
                <a:cs typeface="+mn-ea"/>
                <a:sym typeface="+mn-lt"/>
              </a:rPr>
              <a:t>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a:t>
            </a:r>
            <a:endParaRPr lang="zh-CN" altLang="en-US" sz="100">
              <a:cs typeface="+mn-ea"/>
              <a:sym typeface="+mn-lt"/>
            </a:endParaRPr>
          </a:p>
        </p:txBody>
      </p:sp>
      <p:sp>
        <p:nvSpPr>
          <p:cNvPr id="42" name="文本框 19"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p:nvPr/>
        </p:nvSpPr>
        <p:spPr>
          <a:xfrm>
            <a:off x="1510769" y="407156"/>
            <a:ext cx="1415772" cy="461665"/>
          </a:xfrm>
          <a:prstGeom prst="rect">
            <a:avLst/>
          </a:prstGeom>
          <a:noFill/>
        </p:spPr>
        <p:txBody>
          <a:bodyPr wrap="none" rtlCol="0">
            <a:spAutoFit/>
          </a:bodyPr>
          <a:lstStyle/>
          <a:p>
            <a:r>
              <a:rPr lang="zh-TW" altLang="en-US" sz="2400" b="1" dirty="0">
                <a:solidFill>
                  <a:schemeClr val="accent1"/>
                </a:solidFill>
                <a:cs typeface="+mn-ea"/>
                <a:sym typeface="+mn-lt"/>
              </a:rPr>
              <a:t>結果分析</a:t>
            </a:r>
            <a:endParaRPr lang="zh-CN" altLang="en-US" sz="2400" b="1" dirty="0">
              <a:solidFill>
                <a:schemeClr val="accent1"/>
              </a:solidFill>
              <a:cs typeface="+mn-ea"/>
              <a:sym typeface="+mn-lt"/>
            </a:endParaRPr>
          </a:p>
        </p:txBody>
      </p:sp>
      <p:pic>
        <p:nvPicPr>
          <p:cNvPr id="4" name="圖片 3">
            <a:extLst>
              <a:ext uri="{FF2B5EF4-FFF2-40B4-BE49-F238E27FC236}">
                <a16:creationId xmlns:a16="http://schemas.microsoft.com/office/drawing/2014/main" id="{0BBC312A-7ADA-4961-9A5E-0DD7F5F500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5139" y="190918"/>
            <a:ext cx="8093833" cy="6476164"/>
          </a:xfrm>
          <a:prstGeom prst="rect">
            <a:avLst/>
          </a:prstGeom>
        </p:spPr>
      </p:pic>
      <p:sp>
        <p:nvSpPr>
          <p:cNvPr id="5" name="矩形 4">
            <a:extLst>
              <a:ext uri="{FF2B5EF4-FFF2-40B4-BE49-F238E27FC236}">
                <a16:creationId xmlns:a16="http://schemas.microsoft.com/office/drawing/2014/main" id="{CF154AD1-56DB-4FA7-AE9A-CCFCD4DC8F58}"/>
              </a:ext>
            </a:extLst>
          </p:cNvPr>
          <p:cNvSpPr/>
          <p:nvPr/>
        </p:nvSpPr>
        <p:spPr>
          <a:xfrm>
            <a:off x="271972" y="2434854"/>
            <a:ext cx="3310203" cy="1477328"/>
          </a:xfrm>
          <a:prstGeom prst="rect">
            <a:avLst/>
          </a:prstGeom>
        </p:spPr>
        <p:txBody>
          <a:bodyPr wrap="square">
            <a:spAutoFit/>
          </a:bodyPr>
          <a:lstStyle/>
          <a:p>
            <a:r>
              <a:rPr lang="en-US" altLang="zh-TW" dirty="0">
                <a:solidFill>
                  <a:schemeClr val="bg1"/>
                </a:solidFill>
                <a:latin typeface="Source Sans Pro" panose="020B0604020202020204" pitchFamily="34" charset="0"/>
              </a:rPr>
              <a:t>Gain</a:t>
            </a:r>
            <a:r>
              <a:rPr lang="zh-TW" altLang="en-US" dirty="0">
                <a:solidFill>
                  <a:schemeClr val="bg1"/>
                </a:solidFill>
                <a:latin typeface="Source Sans Pro" panose="020B0604020202020204" pitchFamily="34" charset="0"/>
              </a:rPr>
              <a:t>為變數對模型的相對貢獻，通過模型中某變數在每次分裂節點時帶來的增益來計算。</a:t>
            </a:r>
            <a:endParaRPr lang="en-US" altLang="zh-TW" dirty="0">
              <a:solidFill>
                <a:schemeClr val="bg1"/>
              </a:solidFill>
              <a:latin typeface="Source Sans Pro" panose="020B0604020202020204" pitchFamily="34" charset="0"/>
            </a:endParaRPr>
          </a:p>
          <a:p>
            <a:r>
              <a:rPr lang="en-US" altLang="zh-TW" dirty="0">
                <a:solidFill>
                  <a:schemeClr val="bg1"/>
                </a:solidFill>
                <a:latin typeface="Source Sans Pro" panose="020B0604020202020204" pitchFamily="34" charset="0"/>
              </a:rPr>
              <a:t>Gain</a:t>
            </a:r>
            <a:r>
              <a:rPr lang="zh-TW" altLang="en-US" dirty="0">
                <a:solidFill>
                  <a:schemeClr val="bg1"/>
                </a:solidFill>
                <a:latin typeface="Source Sans Pro" panose="020B0604020202020204" pitchFamily="34" charset="0"/>
              </a:rPr>
              <a:t>量值越高表示此變數對於生成預測更為重要。</a:t>
            </a:r>
            <a:endParaRPr lang="en-US" altLang="zh-TW" dirty="0">
              <a:solidFill>
                <a:schemeClr val="bg1"/>
              </a:solidFill>
              <a:latin typeface="Source Sans Pro" panose="020B0604020202020204" pitchFamily="34" charset="0"/>
            </a:endParaRPr>
          </a:p>
        </p:txBody>
      </p:sp>
    </p:spTree>
    <p:extLst>
      <p:ext uri="{BB962C8B-B14F-4D97-AF65-F5344CB8AC3E}">
        <p14:creationId xmlns:p14="http://schemas.microsoft.com/office/powerpoint/2010/main" val="23509404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6"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a:spLocks noChangeArrowheads="1"/>
          </p:cNvSpPr>
          <p:nvPr/>
        </p:nvSpPr>
        <p:spPr bwMode="auto">
          <a:xfrm>
            <a:off x="1532782" y="4302832"/>
            <a:ext cx="635938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3921" fontAlgn="base">
              <a:lnSpc>
                <a:spcPct val="100000"/>
              </a:lnSpc>
              <a:spcBef>
                <a:spcPct val="0"/>
              </a:spcBef>
              <a:spcAft>
                <a:spcPct val="0"/>
              </a:spcAft>
              <a:buNone/>
              <a:defRPr/>
            </a:pPr>
            <a:r>
              <a:rPr lang="zh-TW" altLang="en-US" sz="4400" b="1" dirty="0">
                <a:solidFill>
                  <a:schemeClr val="accent1"/>
                </a:solidFill>
                <a:latin typeface="+mn-lt"/>
                <a:ea typeface="+mn-ea"/>
                <a:cs typeface="+mn-ea"/>
                <a:sym typeface="+mn-lt"/>
              </a:rPr>
              <a:t>結論</a:t>
            </a:r>
            <a:endParaRPr lang="zh-CN" altLang="en-US" sz="4400" b="1" dirty="0">
              <a:solidFill>
                <a:schemeClr val="accent1"/>
              </a:solidFill>
              <a:latin typeface="+mn-lt"/>
              <a:ea typeface="+mn-ea"/>
              <a:cs typeface="+mn-ea"/>
              <a:sym typeface="+mn-lt"/>
            </a:endParaRPr>
          </a:p>
        </p:txBody>
      </p:sp>
      <p:sp>
        <p:nvSpPr>
          <p:cNvPr id="2" name="矩形 1"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p:nvPr/>
        </p:nvSpPr>
        <p:spPr>
          <a:xfrm>
            <a:off x="1532782" y="2778009"/>
            <a:ext cx="1353256" cy="1200329"/>
          </a:xfrm>
          <a:prstGeom prst="rect">
            <a:avLst/>
          </a:prstGeom>
        </p:spPr>
        <p:txBody>
          <a:bodyPr wrap="none">
            <a:spAutoFit/>
          </a:bodyPr>
          <a:lstStyle/>
          <a:p>
            <a:r>
              <a:rPr lang="en-US" altLang="zh-CN" sz="7200" dirty="0">
                <a:solidFill>
                  <a:schemeClr val="bg1"/>
                </a:solidFill>
                <a:cs typeface="+mn-ea"/>
                <a:sym typeface="+mn-lt"/>
              </a:rPr>
              <a:t>0</a:t>
            </a:r>
            <a:r>
              <a:rPr lang="en-US" altLang="zh-TW" sz="7200" dirty="0">
                <a:solidFill>
                  <a:schemeClr val="bg1"/>
                </a:solidFill>
                <a:cs typeface="+mn-ea"/>
                <a:sym typeface="+mn-lt"/>
              </a:rPr>
              <a:t>5</a:t>
            </a:r>
            <a:r>
              <a:rPr lang="en-US" altLang="zh-CN" sz="7200" dirty="0">
                <a:solidFill>
                  <a:schemeClr val="bg1"/>
                </a:solidFill>
                <a:cs typeface="+mn-ea"/>
                <a:sym typeface="+mn-lt"/>
              </a:rPr>
              <a:t>.</a:t>
            </a:r>
            <a:endParaRPr lang="zh-CN" altLang="en-US" sz="7200" dirty="0">
              <a:solidFill>
                <a:schemeClr val="bg1"/>
              </a:solidFill>
              <a:cs typeface="+mn-ea"/>
              <a:sym typeface="+mn-lt"/>
            </a:endParaRPr>
          </a:p>
        </p:txBody>
      </p:sp>
      <p:cxnSp>
        <p:nvCxnSpPr>
          <p:cNvPr id="13" name="直接连接符 12"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CxnSpPr/>
          <p:nvPr/>
        </p:nvCxnSpPr>
        <p:spPr>
          <a:xfrm>
            <a:off x="1106215" y="2904549"/>
            <a:ext cx="0" cy="242686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e7d195523061f1c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hidden="1"/>
          <p:cNvSpPr txBox="1"/>
          <p:nvPr/>
        </p:nvSpPr>
        <p:spPr>
          <a:xfrm>
            <a:off x="-355600" y="1803400"/>
            <a:ext cx="293927" cy="1016000"/>
          </a:xfrm>
          <a:prstGeom prst="rect">
            <a:avLst/>
          </a:prstGeom>
          <a:noFill/>
        </p:spPr>
        <p:txBody>
          <a:bodyPr vert="wordArtVert" rtlCol="0">
            <a:spAutoFit/>
          </a:bodyPr>
          <a:lstStyle/>
          <a:p>
            <a:r>
              <a:rPr lang="en-US" altLang="zh-CN" sz="100">
                <a:cs typeface="+mn-ea"/>
                <a:sym typeface="+mn-lt"/>
              </a:rPr>
              <a:t>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a:t>
            </a:r>
            <a:endParaRPr lang="zh-CN" altLang="en-US" sz="100">
              <a:cs typeface="+mn-ea"/>
              <a:sym typeface="+mn-lt"/>
            </a:endParaRPr>
          </a:p>
        </p:txBody>
      </p:sp>
    </p:spTree>
    <p:extLst>
      <p:ext uri="{BB962C8B-B14F-4D97-AF65-F5344CB8AC3E}">
        <p14:creationId xmlns:p14="http://schemas.microsoft.com/office/powerpoint/2010/main" val="227440908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AutoShape 5"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1531938" y="1929607"/>
            <a:ext cx="2720182" cy="4478338"/>
          </a:xfrm>
          <a:custGeom>
            <a:avLst/>
            <a:gdLst>
              <a:gd name="T0" fmla="*/ 2720182 w 21514"/>
              <a:gd name="T1" fmla="*/ 4492556 h 21418"/>
              <a:gd name="T2" fmla="*/ 2720182 w 21514"/>
              <a:gd name="T3" fmla="*/ 4492556 h 21418"/>
              <a:gd name="T4" fmla="*/ 2720182 w 21514"/>
              <a:gd name="T5" fmla="*/ 4492556 h 21418"/>
              <a:gd name="T6" fmla="*/ 2720182 w 21514"/>
              <a:gd name="T7" fmla="*/ 4492556 h 214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14" h="21418">
                <a:moveTo>
                  <a:pt x="20717" y="3361"/>
                </a:moveTo>
                <a:cubicBezTo>
                  <a:pt x="20416" y="3446"/>
                  <a:pt x="19454" y="3640"/>
                  <a:pt x="19373" y="3786"/>
                </a:cubicBezTo>
                <a:cubicBezTo>
                  <a:pt x="19293" y="3919"/>
                  <a:pt x="19393" y="4210"/>
                  <a:pt x="19072" y="4319"/>
                </a:cubicBezTo>
                <a:cubicBezTo>
                  <a:pt x="18772" y="4429"/>
                  <a:pt x="16104" y="5617"/>
                  <a:pt x="15904" y="5860"/>
                </a:cubicBezTo>
                <a:cubicBezTo>
                  <a:pt x="15904" y="5860"/>
                  <a:pt x="14941" y="4695"/>
                  <a:pt x="14379" y="4514"/>
                </a:cubicBezTo>
                <a:cubicBezTo>
                  <a:pt x="14379" y="4514"/>
                  <a:pt x="14199" y="3616"/>
                  <a:pt x="13036" y="3568"/>
                </a:cubicBezTo>
                <a:cubicBezTo>
                  <a:pt x="12615" y="3555"/>
                  <a:pt x="12374" y="3531"/>
                  <a:pt x="12213" y="3495"/>
                </a:cubicBezTo>
                <a:cubicBezTo>
                  <a:pt x="12534" y="3192"/>
                  <a:pt x="12534" y="3192"/>
                  <a:pt x="12534" y="3192"/>
                </a:cubicBezTo>
                <a:cubicBezTo>
                  <a:pt x="12213" y="3192"/>
                  <a:pt x="12213" y="3192"/>
                  <a:pt x="12213" y="3192"/>
                </a:cubicBezTo>
                <a:cubicBezTo>
                  <a:pt x="12374" y="3034"/>
                  <a:pt x="12594" y="2828"/>
                  <a:pt x="12675" y="2828"/>
                </a:cubicBezTo>
                <a:cubicBezTo>
                  <a:pt x="12775" y="2816"/>
                  <a:pt x="13517" y="2755"/>
                  <a:pt x="13617" y="2731"/>
                </a:cubicBezTo>
                <a:cubicBezTo>
                  <a:pt x="13698" y="2694"/>
                  <a:pt x="13778" y="2403"/>
                  <a:pt x="13677" y="2233"/>
                </a:cubicBezTo>
                <a:cubicBezTo>
                  <a:pt x="13577" y="2064"/>
                  <a:pt x="13778" y="1894"/>
                  <a:pt x="13778" y="1894"/>
                </a:cubicBezTo>
                <a:cubicBezTo>
                  <a:pt x="13998" y="1785"/>
                  <a:pt x="13998" y="1785"/>
                  <a:pt x="13998" y="1785"/>
                </a:cubicBezTo>
                <a:cubicBezTo>
                  <a:pt x="13998" y="1785"/>
                  <a:pt x="13718" y="1518"/>
                  <a:pt x="13557" y="1384"/>
                </a:cubicBezTo>
                <a:cubicBezTo>
                  <a:pt x="13377" y="1251"/>
                  <a:pt x="13417" y="1081"/>
                  <a:pt x="13337" y="960"/>
                </a:cubicBezTo>
                <a:cubicBezTo>
                  <a:pt x="13256" y="839"/>
                  <a:pt x="13477" y="754"/>
                  <a:pt x="13477" y="754"/>
                </a:cubicBezTo>
                <a:cubicBezTo>
                  <a:pt x="13477" y="754"/>
                  <a:pt x="13397" y="633"/>
                  <a:pt x="13256" y="572"/>
                </a:cubicBezTo>
                <a:cubicBezTo>
                  <a:pt x="13096" y="523"/>
                  <a:pt x="13357" y="499"/>
                  <a:pt x="13016" y="402"/>
                </a:cubicBezTo>
                <a:cubicBezTo>
                  <a:pt x="12675" y="305"/>
                  <a:pt x="12855" y="354"/>
                  <a:pt x="12574" y="257"/>
                </a:cubicBezTo>
                <a:cubicBezTo>
                  <a:pt x="12274" y="160"/>
                  <a:pt x="12715" y="220"/>
                  <a:pt x="12274" y="160"/>
                </a:cubicBezTo>
                <a:cubicBezTo>
                  <a:pt x="11852" y="99"/>
                  <a:pt x="11612" y="2"/>
                  <a:pt x="11552" y="2"/>
                </a:cubicBezTo>
                <a:cubicBezTo>
                  <a:pt x="11491" y="2"/>
                  <a:pt x="11672" y="38"/>
                  <a:pt x="11491" y="2"/>
                </a:cubicBezTo>
                <a:cubicBezTo>
                  <a:pt x="11291" y="-34"/>
                  <a:pt x="9987" y="366"/>
                  <a:pt x="9867" y="548"/>
                </a:cubicBezTo>
                <a:cubicBezTo>
                  <a:pt x="9727" y="742"/>
                  <a:pt x="9526" y="972"/>
                  <a:pt x="9526" y="972"/>
                </a:cubicBezTo>
                <a:cubicBezTo>
                  <a:pt x="9526" y="972"/>
                  <a:pt x="9406" y="1227"/>
                  <a:pt x="9446" y="1409"/>
                </a:cubicBezTo>
                <a:cubicBezTo>
                  <a:pt x="9506" y="1591"/>
                  <a:pt x="9706" y="1748"/>
                  <a:pt x="9787" y="1809"/>
                </a:cubicBezTo>
                <a:cubicBezTo>
                  <a:pt x="9847" y="1857"/>
                  <a:pt x="10188" y="2197"/>
                  <a:pt x="10288" y="2379"/>
                </a:cubicBezTo>
                <a:cubicBezTo>
                  <a:pt x="10368" y="2537"/>
                  <a:pt x="10449" y="2731"/>
                  <a:pt x="10148" y="2816"/>
                </a:cubicBezTo>
                <a:cubicBezTo>
                  <a:pt x="9927" y="2670"/>
                  <a:pt x="9927" y="2670"/>
                  <a:pt x="9927" y="2670"/>
                </a:cubicBezTo>
                <a:cubicBezTo>
                  <a:pt x="9546" y="2840"/>
                  <a:pt x="9546" y="2840"/>
                  <a:pt x="9546" y="2840"/>
                </a:cubicBezTo>
                <a:cubicBezTo>
                  <a:pt x="9105" y="2791"/>
                  <a:pt x="8563" y="2658"/>
                  <a:pt x="7741" y="2755"/>
                </a:cubicBezTo>
                <a:cubicBezTo>
                  <a:pt x="6678" y="2888"/>
                  <a:pt x="6277" y="3082"/>
                  <a:pt x="5635" y="3179"/>
                </a:cubicBezTo>
                <a:cubicBezTo>
                  <a:pt x="4993" y="3264"/>
                  <a:pt x="2567" y="3519"/>
                  <a:pt x="2125" y="3762"/>
                </a:cubicBezTo>
                <a:cubicBezTo>
                  <a:pt x="1684" y="3992"/>
                  <a:pt x="1524" y="5035"/>
                  <a:pt x="1644" y="6672"/>
                </a:cubicBezTo>
                <a:cubicBezTo>
                  <a:pt x="1644" y="6672"/>
                  <a:pt x="1243" y="7436"/>
                  <a:pt x="1203" y="7606"/>
                </a:cubicBezTo>
                <a:cubicBezTo>
                  <a:pt x="1183" y="7776"/>
                  <a:pt x="1343" y="8491"/>
                  <a:pt x="2787" y="8334"/>
                </a:cubicBezTo>
                <a:cubicBezTo>
                  <a:pt x="4071" y="8200"/>
                  <a:pt x="3028" y="7509"/>
                  <a:pt x="2767" y="7230"/>
                </a:cubicBezTo>
                <a:cubicBezTo>
                  <a:pt x="2928" y="7170"/>
                  <a:pt x="3088" y="7121"/>
                  <a:pt x="3088" y="7121"/>
                </a:cubicBezTo>
                <a:cubicBezTo>
                  <a:pt x="3088" y="7121"/>
                  <a:pt x="3369" y="6684"/>
                  <a:pt x="3389" y="6357"/>
                </a:cubicBezTo>
                <a:cubicBezTo>
                  <a:pt x="3389" y="6151"/>
                  <a:pt x="3489" y="5472"/>
                  <a:pt x="3529" y="4926"/>
                </a:cubicBezTo>
                <a:cubicBezTo>
                  <a:pt x="3529" y="4914"/>
                  <a:pt x="3529" y="4902"/>
                  <a:pt x="3529" y="4889"/>
                </a:cubicBezTo>
                <a:cubicBezTo>
                  <a:pt x="3569" y="4744"/>
                  <a:pt x="3589" y="4623"/>
                  <a:pt x="3610" y="4550"/>
                </a:cubicBezTo>
                <a:cubicBezTo>
                  <a:pt x="3810" y="4526"/>
                  <a:pt x="4091" y="4514"/>
                  <a:pt x="4412" y="4489"/>
                </a:cubicBezTo>
                <a:cubicBezTo>
                  <a:pt x="4492" y="4489"/>
                  <a:pt x="4592" y="4489"/>
                  <a:pt x="4693" y="4477"/>
                </a:cubicBezTo>
                <a:cubicBezTo>
                  <a:pt x="5314" y="4453"/>
                  <a:pt x="5896" y="4380"/>
                  <a:pt x="6177" y="4332"/>
                </a:cubicBezTo>
                <a:cubicBezTo>
                  <a:pt x="6177" y="4332"/>
                  <a:pt x="6177" y="4332"/>
                  <a:pt x="6177" y="4332"/>
                </a:cubicBezTo>
                <a:cubicBezTo>
                  <a:pt x="6237" y="4332"/>
                  <a:pt x="6297" y="4319"/>
                  <a:pt x="6357" y="4307"/>
                </a:cubicBezTo>
                <a:cubicBezTo>
                  <a:pt x="6357" y="4332"/>
                  <a:pt x="6397" y="4465"/>
                  <a:pt x="6457" y="4635"/>
                </a:cubicBezTo>
                <a:cubicBezTo>
                  <a:pt x="6217" y="5617"/>
                  <a:pt x="5415" y="8940"/>
                  <a:pt x="5134" y="9183"/>
                </a:cubicBezTo>
                <a:cubicBezTo>
                  <a:pt x="4813" y="9474"/>
                  <a:pt x="4652" y="9656"/>
                  <a:pt x="4652" y="9656"/>
                </a:cubicBezTo>
                <a:cubicBezTo>
                  <a:pt x="4652" y="9656"/>
                  <a:pt x="4853" y="9632"/>
                  <a:pt x="5094" y="9595"/>
                </a:cubicBezTo>
                <a:cubicBezTo>
                  <a:pt x="5013" y="9801"/>
                  <a:pt x="4993" y="10056"/>
                  <a:pt x="5054" y="10408"/>
                </a:cubicBezTo>
                <a:cubicBezTo>
                  <a:pt x="5054" y="10408"/>
                  <a:pt x="5094" y="10590"/>
                  <a:pt x="5234" y="10832"/>
                </a:cubicBezTo>
                <a:cubicBezTo>
                  <a:pt x="4953" y="11839"/>
                  <a:pt x="4552" y="14240"/>
                  <a:pt x="4011" y="15198"/>
                </a:cubicBezTo>
                <a:cubicBezTo>
                  <a:pt x="3489" y="15514"/>
                  <a:pt x="2827" y="16047"/>
                  <a:pt x="2466" y="17017"/>
                </a:cubicBezTo>
                <a:cubicBezTo>
                  <a:pt x="2466" y="17017"/>
                  <a:pt x="2466" y="17017"/>
                  <a:pt x="2466" y="17017"/>
                </a:cubicBezTo>
                <a:cubicBezTo>
                  <a:pt x="1724" y="17951"/>
                  <a:pt x="942" y="19091"/>
                  <a:pt x="942" y="19104"/>
                </a:cubicBezTo>
                <a:cubicBezTo>
                  <a:pt x="501" y="19322"/>
                  <a:pt x="200" y="19419"/>
                  <a:pt x="100" y="19698"/>
                </a:cubicBezTo>
                <a:cubicBezTo>
                  <a:pt x="80" y="19734"/>
                  <a:pt x="80" y="19746"/>
                  <a:pt x="80" y="19771"/>
                </a:cubicBezTo>
                <a:cubicBezTo>
                  <a:pt x="0" y="20159"/>
                  <a:pt x="0" y="20159"/>
                  <a:pt x="0" y="20159"/>
                </a:cubicBezTo>
                <a:cubicBezTo>
                  <a:pt x="0" y="20159"/>
                  <a:pt x="882" y="20559"/>
                  <a:pt x="1123" y="20438"/>
                </a:cubicBezTo>
                <a:cubicBezTo>
                  <a:pt x="1283" y="20365"/>
                  <a:pt x="1484" y="20377"/>
                  <a:pt x="1704" y="20486"/>
                </a:cubicBezTo>
                <a:cubicBezTo>
                  <a:pt x="1825" y="20559"/>
                  <a:pt x="1945" y="20644"/>
                  <a:pt x="2085" y="20753"/>
                </a:cubicBezTo>
                <a:cubicBezTo>
                  <a:pt x="2105" y="20765"/>
                  <a:pt x="2105" y="20777"/>
                  <a:pt x="2125" y="20789"/>
                </a:cubicBezTo>
                <a:cubicBezTo>
                  <a:pt x="2226" y="20874"/>
                  <a:pt x="2326" y="20959"/>
                  <a:pt x="2446" y="21080"/>
                </a:cubicBezTo>
                <a:cubicBezTo>
                  <a:pt x="2446" y="21080"/>
                  <a:pt x="3068" y="21565"/>
                  <a:pt x="3870" y="21371"/>
                </a:cubicBezTo>
                <a:cubicBezTo>
                  <a:pt x="3870" y="21371"/>
                  <a:pt x="4171" y="20971"/>
                  <a:pt x="3489" y="20620"/>
                </a:cubicBezTo>
                <a:cubicBezTo>
                  <a:pt x="2948" y="20341"/>
                  <a:pt x="2908" y="19977"/>
                  <a:pt x="2968" y="19734"/>
                </a:cubicBezTo>
                <a:cubicBezTo>
                  <a:pt x="3228" y="19807"/>
                  <a:pt x="3228" y="19807"/>
                  <a:pt x="3228" y="19807"/>
                </a:cubicBezTo>
                <a:cubicBezTo>
                  <a:pt x="3228" y="19807"/>
                  <a:pt x="3228" y="19807"/>
                  <a:pt x="3409" y="19213"/>
                </a:cubicBezTo>
                <a:cubicBezTo>
                  <a:pt x="3589" y="18631"/>
                  <a:pt x="6036" y="15902"/>
                  <a:pt x="6477" y="15659"/>
                </a:cubicBezTo>
                <a:cubicBezTo>
                  <a:pt x="6738" y="15514"/>
                  <a:pt x="7059" y="14883"/>
                  <a:pt x="7320" y="14337"/>
                </a:cubicBezTo>
                <a:cubicBezTo>
                  <a:pt x="7460" y="14228"/>
                  <a:pt x="7601" y="14095"/>
                  <a:pt x="7721" y="13937"/>
                </a:cubicBezTo>
                <a:cubicBezTo>
                  <a:pt x="8102" y="13440"/>
                  <a:pt x="8764" y="11608"/>
                  <a:pt x="8764" y="11608"/>
                </a:cubicBezTo>
                <a:cubicBezTo>
                  <a:pt x="8764" y="11608"/>
                  <a:pt x="9426" y="11475"/>
                  <a:pt x="9646" y="11402"/>
                </a:cubicBezTo>
                <a:cubicBezTo>
                  <a:pt x="9867" y="11342"/>
                  <a:pt x="10188" y="11329"/>
                  <a:pt x="11491" y="11160"/>
                </a:cubicBezTo>
                <a:cubicBezTo>
                  <a:pt x="12775" y="10978"/>
                  <a:pt x="14018" y="10626"/>
                  <a:pt x="14018" y="10626"/>
                </a:cubicBezTo>
                <a:cubicBezTo>
                  <a:pt x="14018" y="10626"/>
                  <a:pt x="13617" y="11220"/>
                  <a:pt x="13657" y="11669"/>
                </a:cubicBezTo>
                <a:cubicBezTo>
                  <a:pt x="13657" y="11718"/>
                  <a:pt x="13677" y="11754"/>
                  <a:pt x="13677" y="11802"/>
                </a:cubicBezTo>
                <a:cubicBezTo>
                  <a:pt x="13497" y="12372"/>
                  <a:pt x="13296" y="12967"/>
                  <a:pt x="13176" y="13124"/>
                </a:cubicBezTo>
                <a:cubicBezTo>
                  <a:pt x="12935" y="13428"/>
                  <a:pt x="12675" y="13804"/>
                  <a:pt x="12675" y="13804"/>
                </a:cubicBezTo>
                <a:cubicBezTo>
                  <a:pt x="12675" y="13804"/>
                  <a:pt x="12815" y="13816"/>
                  <a:pt x="13016" y="13828"/>
                </a:cubicBezTo>
                <a:cubicBezTo>
                  <a:pt x="12695" y="14240"/>
                  <a:pt x="12334" y="14653"/>
                  <a:pt x="12394" y="14822"/>
                </a:cubicBezTo>
                <a:cubicBezTo>
                  <a:pt x="12314" y="15089"/>
                  <a:pt x="12314" y="15089"/>
                  <a:pt x="12314" y="15089"/>
                </a:cubicBezTo>
                <a:cubicBezTo>
                  <a:pt x="13437" y="15356"/>
                  <a:pt x="13437" y="15356"/>
                  <a:pt x="13437" y="15356"/>
                </a:cubicBezTo>
                <a:cubicBezTo>
                  <a:pt x="13437" y="15356"/>
                  <a:pt x="13918" y="15283"/>
                  <a:pt x="14600" y="15417"/>
                </a:cubicBezTo>
                <a:cubicBezTo>
                  <a:pt x="15081" y="15550"/>
                  <a:pt x="15583" y="15647"/>
                  <a:pt x="15944" y="15550"/>
                </a:cubicBezTo>
                <a:cubicBezTo>
                  <a:pt x="16545" y="15404"/>
                  <a:pt x="17388" y="15053"/>
                  <a:pt x="17388" y="14834"/>
                </a:cubicBezTo>
                <a:cubicBezTo>
                  <a:pt x="17388" y="14616"/>
                  <a:pt x="17147" y="14701"/>
                  <a:pt x="16646" y="14750"/>
                </a:cubicBezTo>
                <a:cubicBezTo>
                  <a:pt x="16164" y="14798"/>
                  <a:pt x="15362" y="14458"/>
                  <a:pt x="15101" y="14264"/>
                </a:cubicBezTo>
                <a:cubicBezTo>
                  <a:pt x="15041" y="14228"/>
                  <a:pt x="15001" y="14167"/>
                  <a:pt x="14961" y="14095"/>
                </a:cubicBezTo>
                <a:cubicBezTo>
                  <a:pt x="15101" y="14264"/>
                  <a:pt x="15362" y="14277"/>
                  <a:pt x="15362" y="14277"/>
                </a:cubicBezTo>
                <a:cubicBezTo>
                  <a:pt x="15362" y="14277"/>
                  <a:pt x="16385" y="11511"/>
                  <a:pt x="16846" y="10444"/>
                </a:cubicBezTo>
                <a:cubicBezTo>
                  <a:pt x="16846" y="10444"/>
                  <a:pt x="16846" y="10444"/>
                  <a:pt x="16846" y="10444"/>
                </a:cubicBezTo>
                <a:cubicBezTo>
                  <a:pt x="17167" y="10238"/>
                  <a:pt x="17769" y="9425"/>
                  <a:pt x="16666" y="9207"/>
                </a:cubicBezTo>
                <a:cubicBezTo>
                  <a:pt x="15583" y="8989"/>
                  <a:pt x="11572" y="9013"/>
                  <a:pt x="10449" y="9183"/>
                </a:cubicBezTo>
                <a:cubicBezTo>
                  <a:pt x="10308" y="9207"/>
                  <a:pt x="10228" y="9195"/>
                  <a:pt x="10168" y="9146"/>
                </a:cubicBezTo>
                <a:cubicBezTo>
                  <a:pt x="10188" y="9146"/>
                  <a:pt x="10188" y="9146"/>
                  <a:pt x="10188" y="9146"/>
                </a:cubicBezTo>
                <a:cubicBezTo>
                  <a:pt x="10188" y="9159"/>
                  <a:pt x="10188" y="9159"/>
                  <a:pt x="10188" y="9159"/>
                </a:cubicBezTo>
                <a:cubicBezTo>
                  <a:pt x="10749" y="8916"/>
                  <a:pt x="10749" y="8916"/>
                  <a:pt x="10749" y="8916"/>
                </a:cubicBezTo>
                <a:cubicBezTo>
                  <a:pt x="10749" y="8916"/>
                  <a:pt x="10890" y="8346"/>
                  <a:pt x="11231" y="7946"/>
                </a:cubicBezTo>
                <a:cubicBezTo>
                  <a:pt x="11552" y="7546"/>
                  <a:pt x="12013" y="6272"/>
                  <a:pt x="12173" y="6163"/>
                </a:cubicBezTo>
                <a:cubicBezTo>
                  <a:pt x="12173" y="6163"/>
                  <a:pt x="12173" y="6163"/>
                  <a:pt x="12173" y="6163"/>
                </a:cubicBezTo>
                <a:cubicBezTo>
                  <a:pt x="12254" y="6102"/>
                  <a:pt x="12334" y="6030"/>
                  <a:pt x="12434" y="5920"/>
                </a:cubicBezTo>
                <a:cubicBezTo>
                  <a:pt x="12715" y="5605"/>
                  <a:pt x="12895" y="5411"/>
                  <a:pt x="12895" y="5411"/>
                </a:cubicBezTo>
                <a:cubicBezTo>
                  <a:pt x="12895" y="5411"/>
                  <a:pt x="13938" y="6272"/>
                  <a:pt x="14339" y="6381"/>
                </a:cubicBezTo>
                <a:cubicBezTo>
                  <a:pt x="14720" y="6478"/>
                  <a:pt x="15382" y="7230"/>
                  <a:pt x="15723" y="7194"/>
                </a:cubicBezTo>
                <a:cubicBezTo>
                  <a:pt x="15944" y="7170"/>
                  <a:pt x="16285" y="7060"/>
                  <a:pt x="16766" y="6830"/>
                </a:cubicBezTo>
                <a:cubicBezTo>
                  <a:pt x="16766" y="6830"/>
                  <a:pt x="16766" y="6830"/>
                  <a:pt x="16766" y="6830"/>
                </a:cubicBezTo>
                <a:cubicBezTo>
                  <a:pt x="17488" y="6684"/>
                  <a:pt x="20055" y="5168"/>
                  <a:pt x="20316" y="5120"/>
                </a:cubicBezTo>
                <a:cubicBezTo>
                  <a:pt x="20436" y="5096"/>
                  <a:pt x="20256" y="4962"/>
                  <a:pt x="20035" y="4841"/>
                </a:cubicBezTo>
                <a:cubicBezTo>
                  <a:pt x="20055" y="4829"/>
                  <a:pt x="20055" y="4829"/>
                  <a:pt x="20075" y="4829"/>
                </a:cubicBezTo>
                <a:cubicBezTo>
                  <a:pt x="20376" y="4768"/>
                  <a:pt x="20657" y="4744"/>
                  <a:pt x="20898" y="4501"/>
                </a:cubicBezTo>
                <a:cubicBezTo>
                  <a:pt x="21138" y="4271"/>
                  <a:pt x="21599" y="3677"/>
                  <a:pt x="21499" y="3555"/>
                </a:cubicBezTo>
                <a:cubicBezTo>
                  <a:pt x="21399" y="3446"/>
                  <a:pt x="20998" y="3289"/>
                  <a:pt x="20717" y="3361"/>
                </a:cubicBezTo>
                <a:close/>
              </a:path>
            </a:pathLst>
          </a:custGeom>
          <a:solidFill>
            <a:schemeClr val="bg2">
              <a:lumMod val="75000"/>
            </a:schemeClr>
          </a:solidFill>
          <a:ln>
            <a:noFill/>
          </a:ln>
          <a:effectLst/>
        </p:spPr>
        <p:txBody>
          <a:bodyPr lIns="0" tIns="0" rIns="0" bIns="0" anchor="ctr"/>
          <a:lstStyle/>
          <a:p>
            <a:pPr algn="r" defTabSz="228600" fontAlgn="base" hangingPunct="0">
              <a:lnSpc>
                <a:spcPct val="120000"/>
              </a:lnSpc>
              <a:spcBef>
                <a:spcPct val="0"/>
              </a:spcBef>
              <a:spcAft>
                <a:spcPct val="0"/>
              </a:spcAft>
            </a:pPr>
            <a:endParaRPr lang="id-ID" sz="1100" dirty="0">
              <a:solidFill>
                <a:srgbClr val="777776"/>
              </a:solidFill>
              <a:cs typeface="+mn-ea"/>
              <a:sym typeface="+mn-lt"/>
            </a:endParaRPr>
          </a:p>
        </p:txBody>
      </p:sp>
      <p:sp>
        <p:nvSpPr>
          <p:cNvPr id="83974" name="AutoShape 6"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3151982" y="5193507"/>
            <a:ext cx="1224756" cy="1664494"/>
          </a:xfrm>
          <a:custGeom>
            <a:avLst/>
            <a:gdLst>
              <a:gd name="T0" fmla="*/ 1224756 w 21600"/>
              <a:gd name="T1" fmla="*/ 1664494 h 21600"/>
              <a:gd name="T2" fmla="*/ 1224756 w 21600"/>
              <a:gd name="T3" fmla="*/ 1664494 h 21600"/>
              <a:gd name="T4" fmla="*/ 1224756 w 21600"/>
              <a:gd name="T5" fmla="*/ 1664494 h 21600"/>
              <a:gd name="T6" fmla="*/ 1224756 w 21600"/>
              <a:gd name="T7" fmla="*/ 16644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2" y="0"/>
                </a:moveTo>
                <a:lnTo>
                  <a:pt x="1162" y="242"/>
                </a:lnTo>
                <a:lnTo>
                  <a:pt x="16988" y="242"/>
                </a:lnTo>
                <a:lnTo>
                  <a:pt x="16988" y="427"/>
                </a:lnTo>
                <a:lnTo>
                  <a:pt x="1918" y="427"/>
                </a:lnTo>
                <a:lnTo>
                  <a:pt x="1918" y="1818"/>
                </a:lnTo>
                <a:lnTo>
                  <a:pt x="16988" y="1818"/>
                </a:lnTo>
                <a:lnTo>
                  <a:pt x="16988" y="2021"/>
                </a:lnTo>
                <a:lnTo>
                  <a:pt x="1162" y="2021"/>
                </a:lnTo>
                <a:lnTo>
                  <a:pt x="1162" y="2207"/>
                </a:lnTo>
                <a:lnTo>
                  <a:pt x="0" y="2207"/>
                </a:lnTo>
                <a:lnTo>
                  <a:pt x="0" y="2449"/>
                </a:lnTo>
                <a:lnTo>
                  <a:pt x="15829" y="2449"/>
                </a:lnTo>
                <a:lnTo>
                  <a:pt x="15829" y="2634"/>
                </a:lnTo>
                <a:lnTo>
                  <a:pt x="756" y="2634"/>
                </a:lnTo>
                <a:lnTo>
                  <a:pt x="756" y="4023"/>
                </a:lnTo>
                <a:lnTo>
                  <a:pt x="15829" y="4023"/>
                </a:lnTo>
                <a:lnTo>
                  <a:pt x="15829" y="4208"/>
                </a:lnTo>
                <a:lnTo>
                  <a:pt x="0" y="4208"/>
                </a:lnTo>
                <a:lnTo>
                  <a:pt x="0" y="4414"/>
                </a:lnTo>
                <a:lnTo>
                  <a:pt x="16586" y="4414"/>
                </a:lnTo>
                <a:lnTo>
                  <a:pt x="16586" y="2207"/>
                </a:lnTo>
                <a:lnTo>
                  <a:pt x="17744" y="2207"/>
                </a:lnTo>
                <a:lnTo>
                  <a:pt x="17744" y="0"/>
                </a:lnTo>
                <a:lnTo>
                  <a:pt x="16988" y="0"/>
                </a:lnTo>
                <a:lnTo>
                  <a:pt x="1162" y="0"/>
                </a:lnTo>
                <a:close/>
                <a:moveTo>
                  <a:pt x="0" y="4486"/>
                </a:moveTo>
                <a:lnTo>
                  <a:pt x="0" y="4747"/>
                </a:lnTo>
                <a:lnTo>
                  <a:pt x="14845" y="4747"/>
                </a:lnTo>
                <a:lnTo>
                  <a:pt x="14845" y="5007"/>
                </a:lnTo>
                <a:lnTo>
                  <a:pt x="707" y="5007"/>
                </a:lnTo>
                <a:lnTo>
                  <a:pt x="707" y="6712"/>
                </a:lnTo>
                <a:lnTo>
                  <a:pt x="14845" y="6712"/>
                </a:lnTo>
                <a:lnTo>
                  <a:pt x="14845" y="6954"/>
                </a:lnTo>
                <a:lnTo>
                  <a:pt x="0" y="6954"/>
                </a:lnTo>
                <a:lnTo>
                  <a:pt x="0" y="7212"/>
                </a:lnTo>
                <a:lnTo>
                  <a:pt x="1638" y="7212"/>
                </a:lnTo>
                <a:lnTo>
                  <a:pt x="1638" y="7418"/>
                </a:lnTo>
                <a:lnTo>
                  <a:pt x="17492" y="7418"/>
                </a:lnTo>
                <a:lnTo>
                  <a:pt x="17492" y="7639"/>
                </a:lnTo>
                <a:lnTo>
                  <a:pt x="2394" y="7639"/>
                </a:lnTo>
                <a:lnTo>
                  <a:pt x="2394" y="9030"/>
                </a:lnTo>
                <a:lnTo>
                  <a:pt x="17492" y="9030"/>
                </a:lnTo>
                <a:lnTo>
                  <a:pt x="17492" y="9215"/>
                </a:lnTo>
                <a:lnTo>
                  <a:pt x="1764" y="9215"/>
                </a:lnTo>
                <a:lnTo>
                  <a:pt x="1747" y="9419"/>
                </a:lnTo>
                <a:lnTo>
                  <a:pt x="4992" y="9419"/>
                </a:lnTo>
                <a:lnTo>
                  <a:pt x="4992" y="9622"/>
                </a:lnTo>
                <a:lnTo>
                  <a:pt x="20794" y="9622"/>
                </a:lnTo>
                <a:lnTo>
                  <a:pt x="20794" y="9846"/>
                </a:lnTo>
                <a:lnTo>
                  <a:pt x="5773" y="9846"/>
                </a:lnTo>
                <a:lnTo>
                  <a:pt x="5773" y="11235"/>
                </a:lnTo>
                <a:lnTo>
                  <a:pt x="20794" y="11235"/>
                </a:lnTo>
                <a:lnTo>
                  <a:pt x="20794" y="11420"/>
                </a:lnTo>
                <a:lnTo>
                  <a:pt x="4992" y="11420"/>
                </a:lnTo>
                <a:lnTo>
                  <a:pt x="4992" y="11626"/>
                </a:lnTo>
                <a:lnTo>
                  <a:pt x="3301" y="11626"/>
                </a:lnTo>
                <a:lnTo>
                  <a:pt x="3301" y="11830"/>
                </a:lnTo>
                <a:lnTo>
                  <a:pt x="19156" y="11830"/>
                </a:lnTo>
                <a:lnTo>
                  <a:pt x="19156" y="12051"/>
                </a:lnTo>
                <a:lnTo>
                  <a:pt x="4058" y="12051"/>
                </a:lnTo>
                <a:lnTo>
                  <a:pt x="4058" y="13442"/>
                </a:lnTo>
                <a:lnTo>
                  <a:pt x="19156" y="13442"/>
                </a:lnTo>
                <a:lnTo>
                  <a:pt x="19156" y="13628"/>
                </a:lnTo>
                <a:lnTo>
                  <a:pt x="3301" y="13628"/>
                </a:lnTo>
                <a:lnTo>
                  <a:pt x="3301" y="13831"/>
                </a:lnTo>
                <a:lnTo>
                  <a:pt x="19912" y="13831"/>
                </a:lnTo>
                <a:lnTo>
                  <a:pt x="19912" y="11626"/>
                </a:lnTo>
                <a:lnTo>
                  <a:pt x="21599" y="11626"/>
                </a:lnTo>
                <a:lnTo>
                  <a:pt x="21599" y="9419"/>
                </a:lnTo>
                <a:lnTo>
                  <a:pt x="20794" y="9419"/>
                </a:lnTo>
                <a:lnTo>
                  <a:pt x="18249" y="9419"/>
                </a:lnTo>
                <a:lnTo>
                  <a:pt x="18249" y="7212"/>
                </a:lnTo>
                <a:lnTo>
                  <a:pt x="17492" y="7212"/>
                </a:lnTo>
                <a:lnTo>
                  <a:pt x="15553" y="7212"/>
                </a:lnTo>
                <a:lnTo>
                  <a:pt x="15553" y="4486"/>
                </a:lnTo>
                <a:lnTo>
                  <a:pt x="14845" y="4486"/>
                </a:lnTo>
                <a:lnTo>
                  <a:pt x="0" y="4486"/>
                </a:lnTo>
                <a:close/>
                <a:moveTo>
                  <a:pt x="3301" y="13867"/>
                </a:moveTo>
                <a:lnTo>
                  <a:pt x="3301" y="14127"/>
                </a:lnTo>
                <a:lnTo>
                  <a:pt x="18147" y="14127"/>
                </a:lnTo>
                <a:lnTo>
                  <a:pt x="18147" y="14387"/>
                </a:lnTo>
                <a:lnTo>
                  <a:pt x="4009" y="14387"/>
                </a:lnTo>
                <a:lnTo>
                  <a:pt x="4009" y="16093"/>
                </a:lnTo>
                <a:lnTo>
                  <a:pt x="18147" y="16093"/>
                </a:lnTo>
                <a:lnTo>
                  <a:pt x="18147" y="16335"/>
                </a:lnTo>
                <a:lnTo>
                  <a:pt x="3301" y="16335"/>
                </a:lnTo>
                <a:lnTo>
                  <a:pt x="3301" y="16595"/>
                </a:lnTo>
                <a:lnTo>
                  <a:pt x="4992" y="16595"/>
                </a:lnTo>
                <a:lnTo>
                  <a:pt x="4992" y="16834"/>
                </a:lnTo>
                <a:lnTo>
                  <a:pt x="20794" y="16834"/>
                </a:lnTo>
                <a:lnTo>
                  <a:pt x="20794" y="17020"/>
                </a:lnTo>
                <a:lnTo>
                  <a:pt x="5773" y="17020"/>
                </a:lnTo>
                <a:lnTo>
                  <a:pt x="5773" y="18411"/>
                </a:lnTo>
                <a:lnTo>
                  <a:pt x="20794" y="18411"/>
                </a:lnTo>
                <a:lnTo>
                  <a:pt x="20794" y="18596"/>
                </a:lnTo>
                <a:lnTo>
                  <a:pt x="4992" y="18596"/>
                </a:lnTo>
                <a:lnTo>
                  <a:pt x="4992" y="18800"/>
                </a:lnTo>
                <a:lnTo>
                  <a:pt x="21599" y="18800"/>
                </a:lnTo>
                <a:lnTo>
                  <a:pt x="21599" y="16595"/>
                </a:lnTo>
                <a:lnTo>
                  <a:pt x="20794" y="16595"/>
                </a:lnTo>
                <a:lnTo>
                  <a:pt x="18879" y="16595"/>
                </a:lnTo>
                <a:lnTo>
                  <a:pt x="18879" y="13867"/>
                </a:lnTo>
                <a:lnTo>
                  <a:pt x="18147" y="13867"/>
                </a:lnTo>
                <a:lnTo>
                  <a:pt x="3301" y="13867"/>
                </a:lnTo>
                <a:close/>
                <a:moveTo>
                  <a:pt x="4992" y="18874"/>
                </a:moveTo>
                <a:lnTo>
                  <a:pt x="4992" y="19135"/>
                </a:lnTo>
                <a:lnTo>
                  <a:pt x="19859" y="19135"/>
                </a:lnTo>
                <a:lnTo>
                  <a:pt x="19859" y="19392"/>
                </a:lnTo>
                <a:lnTo>
                  <a:pt x="5721" y="19392"/>
                </a:lnTo>
                <a:lnTo>
                  <a:pt x="5721" y="21100"/>
                </a:lnTo>
                <a:lnTo>
                  <a:pt x="19859" y="21100"/>
                </a:lnTo>
                <a:lnTo>
                  <a:pt x="19859" y="21339"/>
                </a:lnTo>
                <a:lnTo>
                  <a:pt x="4992" y="21339"/>
                </a:lnTo>
                <a:lnTo>
                  <a:pt x="4992" y="21600"/>
                </a:lnTo>
                <a:lnTo>
                  <a:pt x="20567" y="21600"/>
                </a:lnTo>
                <a:lnTo>
                  <a:pt x="20567" y="18874"/>
                </a:lnTo>
                <a:lnTo>
                  <a:pt x="19859" y="18874"/>
                </a:lnTo>
                <a:lnTo>
                  <a:pt x="4992" y="18874"/>
                </a:lnTo>
                <a:close/>
              </a:path>
            </a:pathLst>
          </a:custGeom>
          <a:solidFill>
            <a:schemeClr val="accent3"/>
          </a:solidFill>
          <a:ln>
            <a:noFill/>
          </a:ln>
          <a:effectLst/>
        </p:spPr>
        <p:txBody>
          <a:bodyPr lIns="25400" tIns="25400" rIns="25400" bIns="25400" anchor="ctr"/>
          <a:lstStyle/>
          <a:p>
            <a:pPr algn="r" defTabSz="228600" fontAlgn="base" hangingPunct="0">
              <a:lnSpc>
                <a:spcPct val="120000"/>
              </a:lnSpc>
              <a:spcBef>
                <a:spcPct val="0"/>
              </a:spcBef>
              <a:spcAft>
                <a:spcPct val="0"/>
              </a:spcAft>
            </a:pPr>
            <a:endParaRPr lang="id-ID" sz="1100" dirty="0">
              <a:solidFill>
                <a:srgbClr val="777776"/>
              </a:solidFill>
              <a:cs typeface="+mn-ea"/>
              <a:sym typeface="+mn-lt"/>
            </a:endParaRPr>
          </a:p>
        </p:txBody>
      </p:sp>
      <p:grpSp>
        <p:nvGrpSpPr>
          <p:cNvPr id="6" name="群組 5">
            <a:extLst>
              <a:ext uri="{FF2B5EF4-FFF2-40B4-BE49-F238E27FC236}">
                <a16:creationId xmlns:a16="http://schemas.microsoft.com/office/drawing/2014/main" id="{67663814-8136-4601-9638-54EBFD3583A3}"/>
              </a:ext>
            </a:extLst>
          </p:cNvPr>
          <p:cNvGrpSpPr/>
          <p:nvPr/>
        </p:nvGrpSpPr>
        <p:grpSpPr>
          <a:xfrm>
            <a:off x="5075464" y="1199948"/>
            <a:ext cx="5314478" cy="2032894"/>
            <a:chOff x="5417344" y="1781969"/>
            <a:chExt cx="4754153" cy="898752"/>
          </a:xfrm>
        </p:grpSpPr>
        <p:sp>
          <p:nvSpPr>
            <p:cNvPr id="83975" name="AutoShape 7"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5751513" y="1781969"/>
              <a:ext cx="1871663" cy="3071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20" tIns="45720" rIns="45720" bIns="45720" anchor="ctr"/>
            <a:lstStyle/>
            <a:p>
              <a:pPr defTabSz="228600" fontAlgn="base" hangingPunct="0">
                <a:lnSpc>
                  <a:spcPct val="120000"/>
                </a:lnSpc>
                <a:spcBef>
                  <a:spcPct val="0"/>
                </a:spcBef>
                <a:spcAft>
                  <a:spcPct val="0"/>
                </a:spcAft>
                <a:defRPr/>
              </a:pPr>
              <a:r>
                <a:rPr lang="zh-TW" altLang="en-US" sz="2000" b="1" dirty="0">
                  <a:solidFill>
                    <a:prstClr val="white"/>
                  </a:solidFill>
                  <a:cs typeface="+mn-ea"/>
                  <a:sym typeface="+mn-lt"/>
                </a:rPr>
                <a:t>資料科學 </a:t>
              </a:r>
              <a:r>
                <a:rPr lang="en-US" altLang="zh-TW" sz="2000" b="1" dirty="0">
                  <a:solidFill>
                    <a:prstClr val="white"/>
                  </a:solidFill>
                  <a:cs typeface="+mn-ea"/>
                  <a:sym typeface="+mn-lt"/>
                </a:rPr>
                <a:t>X</a:t>
              </a:r>
              <a:r>
                <a:rPr lang="zh-TW" altLang="en-US" sz="2000" b="1" dirty="0">
                  <a:solidFill>
                    <a:prstClr val="white"/>
                  </a:solidFill>
                  <a:cs typeface="+mn-ea"/>
                  <a:sym typeface="+mn-lt"/>
                </a:rPr>
                <a:t> 金融</a:t>
              </a:r>
              <a:endParaRPr lang="en-US" sz="2000" dirty="0">
                <a:solidFill>
                  <a:prstClr val="white"/>
                </a:solidFill>
                <a:cs typeface="+mn-ea"/>
                <a:sym typeface="+mn-lt"/>
              </a:endParaRPr>
            </a:p>
          </p:txBody>
        </p:sp>
        <p:sp>
          <p:nvSpPr>
            <p:cNvPr id="83976" name="AutoShape 8"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5794759" y="2142558"/>
              <a:ext cx="4376738" cy="538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20" tIns="45720" rIns="45720" bIns="45720" anchor="ctr"/>
            <a:lstStyle/>
            <a:p>
              <a:pPr defTabSz="412750" fontAlgn="base" hangingPunct="0">
                <a:lnSpc>
                  <a:spcPct val="120000"/>
                </a:lnSpc>
                <a:spcBef>
                  <a:spcPct val="0"/>
                </a:spcBef>
                <a:spcAft>
                  <a:spcPct val="0"/>
                </a:spcAft>
                <a:defRPr/>
              </a:pPr>
              <a:r>
                <a:rPr lang="zh-TW" altLang="en-US" sz="1600" dirty="0">
                  <a:solidFill>
                    <a:prstClr val="white"/>
                  </a:solidFill>
                  <a:cs typeface="+mn-ea"/>
                  <a:sym typeface="+mn-lt"/>
                </a:rPr>
                <a:t>現今社會，許多交易資料已數位化，金融業有愈來愈多的數據可以分析，透過資料科學的應用，能完整掌握顧客的喜好，面對不同的顧客群時，推薦最適合的商品，使顧客忠誠度提升。</a:t>
              </a:r>
              <a:endParaRPr lang="en-US" altLang="zh-TW" sz="1600" dirty="0">
                <a:solidFill>
                  <a:prstClr val="white"/>
                </a:solidFill>
                <a:cs typeface="+mn-ea"/>
                <a:sym typeface="+mn-lt"/>
              </a:endParaRPr>
            </a:p>
          </p:txBody>
        </p:sp>
        <p:sp>
          <p:nvSpPr>
            <p:cNvPr id="83984" name="AutoShape 16"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5417344" y="1868488"/>
              <a:ext cx="161022" cy="159158"/>
            </a:xfrm>
            <a:prstGeom prst="rightArrow">
              <a:avLst>
                <a:gd name="adj1" fmla="val 32000"/>
                <a:gd name="adj2" fmla="val 51782"/>
              </a:avLst>
            </a:pr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r" defTabSz="228600" fontAlgn="base" hangingPunct="0">
                <a:lnSpc>
                  <a:spcPct val="120000"/>
                </a:lnSpc>
                <a:spcBef>
                  <a:spcPct val="0"/>
                </a:spcBef>
                <a:spcAft>
                  <a:spcPct val="0"/>
                </a:spcAft>
                <a:defRPr/>
              </a:pPr>
              <a:endParaRPr lang="en-US" sz="1200" dirty="0">
                <a:solidFill>
                  <a:prstClr val="white"/>
                </a:solidFill>
                <a:cs typeface="+mn-ea"/>
                <a:sym typeface="+mn-lt"/>
              </a:endParaRPr>
            </a:p>
          </p:txBody>
        </p:sp>
      </p:grpSp>
      <p:sp>
        <p:nvSpPr>
          <p:cNvPr id="83988" name="AutoShape 2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2201069" y="5918994"/>
            <a:ext cx="1073150" cy="939006"/>
          </a:xfrm>
          <a:custGeom>
            <a:avLst/>
            <a:gdLst>
              <a:gd name="T0" fmla="*/ 1073150 w 21600"/>
              <a:gd name="T1" fmla="*/ 939006 h 21600"/>
              <a:gd name="T2" fmla="*/ 1073150 w 21600"/>
              <a:gd name="T3" fmla="*/ 939006 h 21600"/>
              <a:gd name="T4" fmla="*/ 1073150 w 21600"/>
              <a:gd name="T5" fmla="*/ 939006 h 21600"/>
              <a:gd name="T6" fmla="*/ 1073150 w 21600"/>
              <a:gd name="T7" fmla="*/ 9390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97" y="0"/>
                </a:moveTo>
                <a:lnTo>
                  <a:pt x="1897" y="328"/>
                </a:lnTo>
                <a:lnTo>
                  <a:pt x="19950" y="328"/>
                </a:lnTo>
                <a:lnTo>
                  <a:pt x="19950" y="758"/>
                </a:lnTo>
                <a:lnTo>
                  <a:pt x="2759" y="758"/>
                </a:lnTo>
                <a:lnTo>
                  <a:pt x="2759" y="3188"/>
                </a:lnTo>
                <a:lnTo>
                  <a:pt x="19950" y="3188"/>
                </a:lnTo>
                <a:lnTo>
                  <a:pt x="19950" y="3553"/>
                </a:lnTo>
                <a:lnTo>
                  <a:pt x="1897" y="3553"/>
                </a:lnTo>
                <a:lnTo>
                  <a:pt x="1897" y="3914"/>
                </a:lnTo>
                <a:lnTo>
                  <a:pt x="0" y="3914"/>
                </a:lnTo>
                <a:lnTo>
                  <a:pt x="0" y="4243"/>
                </a:lnTo>
                <a:lnTo>
                  <a:pt x="18085" y="4243"/>
                </a:lnTo>
                <a:lnTo>
                  <a:pt x="18085" y="4668"/>
                </a:lnTo>
                <a:lnTo>
                  <a:pt x="862" y="4668"/>
                </a:lnTo>
                <a:lnTo>
                  <a:pt x="862" y="7102"/>
                </a:lnTo>
                <a:lnTo>
                  <a:pt x="18085" y="7102"/>
                </a:lnTo>
                <a:lnTo>
                  <a:pt x="18085" y="7463"/>
                </a:lnTo>
                <a:lnTo>
                  <a:pt x="0" y="7463"/>
                </a:lnTo>
                <a:lnTo>
                  <a:pt x="0" y="7824"/>
                </a:lnTo>
                <a:lnTo>
                  <a:pt x="18947" y="7824"/>
                </a:lnTo>
                <a:lnTo>
                  <a:pt x="18947" y="3914"/>
                </a:lnTo>
                <a:lnTo>
                  <a:pt x="20813" y="3914"/>
                </a:lnTo>
                <a:lnTo>
                  <a:pt x="20813" y="0"/>
                </a:lnTo>
                <a:lnTo>
                  <a:pt x="19950" y="0"/>
                </a:lnTo>
                <a:lnTo>
                  <a:pt x="1897" y="0"/>
                </a:lnTo>
                <a:close/>
                <a:moveTo>
                  <a:pt x="21532" y="246"/>
                </a:moveTo>
                <a:lnTo>
                  <a:pt x="21532" y="461"/>
                </a:lnTo>
                <a:lnTo>
                  <a:pt x="21600" y="461"/>
                </a:lnTo>
                <a:lnTo>
                  <a:pt x="21532" y="246"/>
                </a:lnTo>
                <a:close/>
                <a:moveTo>
                  <a:pt x="0" y="7892"/>
                </a:moveTo>
                <a:lnTo>
                  <a:pt x="0" y="8349"/>
                </a:lnTo>
                <a:lnTo>
                  <a:pt x="16962" y="8349"/>
                </a:lnTo>
                <a:lnTo>
                  <a:pt x="16962" y="8810"/>
                </a:lnTo>
                <a:lnTo>
                  <a:pt x="806" y="8810"/>
                </a:lnTo>
                <a:lnTo>
                  <a:pt x="806" y="11834"/>
                </a:lnTo>
                <a:lnTo>
                  <a:pt x="16962" y="11834"/>
                </a:lnTo>
                <a:lnTo>
                  <a:pt x="16962" y="12263"/>
                </a:lnTo>
                <a:lnTo>
                  <a:pt x="0" y="12263"/>
                </a:lnTo>
                <a:lnTo>
                  <a:pt x="0" y="12725"/>
                </a:lnTo>
                <a:lnTo>
                  <a:pt x="1897" y="12725"/>
                </a:lnTo>
                <a:lnTo>
                  <a:pt x="1897" y="13118"/>
                </a:lnTo>
                <a:lnTo>
                  <a:pt x="19950" y="13118"/>
                </a:lnTo>
                <a:lnTo>
                  <a:pt x="19950" y="13478"/>
                </a:lnTo>
                <a:lnTo>
                  <a:pt x="2759" y="13478"/>
                </a:lnTo>
                <a:lnTo>
                  <a:pt x="2759" y="15945"/>
                </a:lnTo>
                <a:lnTo>
                  <a:pt x="19950" y="15945"/>
                </a:lnTo>
                <a:lnTo>
                  <a:pt x="19950" y="16274"/>
                </a:lnTo>
                <a:lnTo>
                  <a:pt x="1897" y="16274"/>
                </a:lnTo>
                <a:lnTo>
                  <a:pt x="1897" y="16635"/>
                </a:lnTo>
                <a:lnTo>
                  <a:pt x="20813" y="16635"/>
                </a:lnTo>
                <a:lnTo>
                  <a:pt x="20813" y="12725"/>
                </a:lnTo>
                <a:lnTo>
                  <a:pt x="19950" y="12725"/>
                </a:lnTo>
                <a:lnTo>
                  <a:pt x="17765" y="12725"/>
                </a:lnTo>
                <a:lnTo>
                  <a:pt x="17765" y="7892"/>
                </a:lnTo>
                <a:lnTo>
                  <a:pt x="16962" y="7892"/>
                </a:lnTo>
                <a:lnTo>
                  <a:pt x="0" y="7892"/>
                </a:lnTo>
                <a:close/>
                <a:moveTo>
                  <a:pt x="1897" y="16735"/>
                </a:moveTo>
                <a:lnTo>
                  <a:pt x="1897" y="17228"/>
                </a:lnTo>
                <a:lnTo>
                  <a:pt x="18832" y="17228"/>
                </a:lnTo>
                <a:lnTo>
                  <a:pt x="18832" y="17690"/>
                </a:lnTo>
                <a:lnTo>
                  <a:pt x="2703" y="17690"/>
                </a:lnTo>
                <a:lnTo>
                  <a:pt x="2703" y="20713"/>
                </a:lnTo>
                <a:lnTo>
                  <a:pt x="18832" y="20713"/>
                </a:lnTo>
                <a:lnTo>
                  <a:pt x="18832" y="21138"/>
                </a:lnTo>
                <a:lnTo>
                  <a:pt x="1897" y="21138"/>
                </a:lnTo>
                <a:lnTo>
                  <a:pt x="1897" y="21599"/>
                </a:lnTo>
                <a:lnTo>
                  <a:pt x="19662" y="21599"/>
                </a:lnTo>
                <a:lnTo>
                  <a:pt x="19662" y="16735"/>
                </a:lnTo>
                <a:lnTo>
                  <a:pt x="18832" y="16735"/>
                </a:lnTo>
                <a:lnTo>
                  <a:pt x="1897" y="16735"/>
                </a:lnTo>
                <a:close/>
              </a:path>
            </a:pathLst>
          </a:custGeom>
          <a:solidFill>
            <a:schemeClr val="accent2"/>
          </a:solidFill>
          <a:ln>
            <a:noFill/>
          </a:ln>
          <a:effectLst/>
        </p:spPr>
        <p:txBody>
          <a:bodyPr lIns="25400" tIns="25400" rIns="25400" bIns="25400" anchor="ctr"/>
          <a:lstStyle/>
          <a:p>
            <a:pPr algn="r" defTabSz="228600" fontAlgn="base" hangingPunct="0">
              <a:lnSpc>
                <a:spcPct val="120000"/>
              </a:lnSpc>
              <a:spcBef>
                <a:spcPct val="0"/>
              </a:spcBef>
              <a:spcAft>
                <a:spcPct val="0"/>
              </a:spcAft>
            </a:pPr>
            <a:endParaRPr lang="id-ID" sz="1100" dirty="0">
              <a:solidFill>
                <a:srgbClr val="777776"/>
              </a:solidFill>
              <a:cs typeface="+mn-ea"/>
              <a:sym typeface="+mn-lt"/>
            </a:endParaRPr>
          </a:p>
        </p:txBody>
      </p:sp>
      <p:sp>
        <p:nvSpPr>
          <p:cNvPr id="83989" name="AutoShape 21"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1234282" y="6409532"/>
            <a:ext cx="941388" cy="448469"/>
          </a:xfrm>
          <a:custGeom>
            <a:avLst/>
            <a:gdLst>
              <a:gd name="T0" fmla="*/ 941387 w 21600"/>
              <a:gd name="T1" fmla="*/ 448469 h 21600"/>
              <a:gd name="T2" fmla="*/ 941387 w 21600"/>
              <a:gd name="T3" fmla="*/ 448469 h 21600"/>
              <a:gd name="T4" fmla="*/ 941387 w 21600"/>
              <a:gd name="T5" fmla="*/ 448469 h 21600"/>
              <a:gd name="T6" fmla="*/ 941387 w 21600"/>
              <a:gd name="T7" fmla="*/ 4484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965"/>
                </a:lnTo>
                <a:lnTo>
                  <a:pt x="20552" y="965"/>
                </a:lnTo>
                <a:lnTo>
                  <a:pt x="20552" y="1787"/>
                </a:lnTo>
                <a:lnTo>
                  <a:pt x="1015" y="1787"/>
                </a:lnTo>
                <a:lnTo>
                  <a:pt x="1015" y="7770"/>
                </a:lnTo>
                <a:lnTo>
                  <a:pt x="20552" y="7770"/>
                </a:lnTo>
                <a:lnTo>
                  <a:pt x="20552" y="8668"/>
                </a:lnTo>
                <a:lnTo>
                  <a:pt x="0" y="8668"/>
                </a:lnTo>
                <a:lnTo>
                  <a:pt x="0" y="9490"/>
                </a:lnTo>
                <a:lnTo>
                  <a:pt x="21599" y="9490"/>
                </a:lnTo>
                <a:lnTo>
                  <a:pt x="21599" y="0"/>
                </a:lnTo>
                <a:lnTo>
                  <a:pt x="20552" y="0"/>
                </a:lnTo>
                <a:lnTo>
                  <a:pt x="0" y="0"/>
                </a:lnTo>
                <a:close/>
                <a:moveTo>
                  <a:pt x="0" y="9767"/>
                </a:moveTo>
                <a:lnTo>
                  <a:pt x="0" y="10866"/>
                </a:lnTo>
                <a:lnTo>
                  <a:pt x="19341" y="10866"/>
                </a:lnTo>
                <a:lnTo>
                  <a:pt x="19341" y="12032"/>
                </a:lnTo>
                <a:lnTo>
                  <a:pt x="951" y="12032"/>
                </a:lnTo>
                <a:lnTo>
                  <a:pt x="951" y="19401"/>
                </a:lnTo>
                <a:lnTo>
                  <a:pt x="19341" y="19401"/>
                </a:lnTo>
                <a:lnTo>
                  <a:pt x="19341" y="20500"/>
                </a:lnTo>
                <a:lnTo>
                  <a:pt x="0" y="20500"/>
                </a:lnTo>
                <a:lnTo>
                  <a:pt x="0" y="21599"/>
                </a:lnTo>
                <a:lnTo>
                  <a:pt x="20256" y="21599"/>
                </a:lnTo>
                <a:lnTo>
                  <a:pt x="20256" y="9767"/>
                </a:lnTo>
                <a:lnTo>
                  <a:pt x="19341" y="9767"/>
                </a:lnTo>
                <a:lnTo>
                  <a:pt x="0" y="9767"/>
                </a:lnTo>
                <a:close/>
              </a:path>
            </a:pathLst>
          </a:custGeom>
          <a:solidFill>
            <a:schemeClr val="accent1"/>
          </a:solidFill>
          <a:ln>
            <a:noFill/>
          </a:ln>
          <a:effectLst/>
        </p:spPr>
        <p:txBody>
          <a:bodyPr lIns="25400" tIns="25400" rIns="25400" bIns="25400" anchor="ctr"/>
          <a:lstStyle/>
          <a:p>
            <a:pPr algn="r" defTabSz="228600" fontAlgn="base" hangingPunct="0">
              <a:lnSpc>
                <a:spcPct val="120000"/>
              </a:lnSpc>
              <a:spcBef>
                <a:spcPct val="0"/>
              </a:spcBef>
              <a:spcAft>
                <a:spcPct val="0"/>
              </a:spcAft>
            </a:pPr>
            <a:endParaRPr lang="id-ID" sz="1100" dirty="0">
              <a:solidFill>
                <a:srgbClr val="777776"/>
              </a:solidFill>
              <a:cs typeface="+mn-ea"/>
              <a:sym typeface="+mn-lt"/>
            </a:endParaRPr>
          </a:p>
        </p:txBody>
      </p:sp>
      <p:cxnSp>
        <p:nvCxnSpPr>
          <p:cNvPr id="21" name="直接连接符 2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CxnSpPr/>
          <p:nvPr/>
        </p:nvCxnSpPr>
        <p:spPr>
          <a:xfrm>
            <a:off x="1283585" y="341322"/>
            <a:ext cx="0" cy="59333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hidden="1"/>
          <p:cNvSpPr txBox="1"/>
          <p:nvPr/>
        </p:nvSpPr>
        <p:spPr>
          <a:xfrm>
            <a:off x="-355600" y="1803400"/>
            <a:ext cx="293927" cy="1016000"/>
          </a:xfrm>
          <a:prstGeom prst="rect">
            <a:avLst/>
          </a:prstGeom>
          <a:noFill/>
        </p:spPr>
        <p:txBody>
          <a:bodyPr vert="wordArtVert" rtlCol="0">
            <a:spAutoFit/>
          </a:bodyPr>
          <a:lstStyle/>
          <a:p>
            <a:r>
              <a:rPr lang="en-US" altLang="zh-CN" sz="100">
                <a:cs typeface="+mn-ea"/>
                <a:sym typeface="+mn-lt"/>
              </a:rPr>
              <a:t>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a:t>
            </a:r>
            <a:endParaRPr lang="zh-CN" altLang="en-US" sz="100">
              <a:cs typeface="+mn-ea"/>
              <a:sym typeface="+mn-lt"/>
            </a:endParaRPr>
          </a:p>
        </p:txBody>
      </p:sp>
      <p:sp>
        <p:nvSpPr>
          <p:cNvPr id="23" name="文本框 19"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p:nvPr/>
        </p:nvSpPr>
        <p:spPr>
          <a:xfrm>
            <a:off x="1531937" y="407157"/>
            <a:ext cx="1006547" cy="461665"/>
          </a:xfrm>
          <a:prstGeom prst="rect">
            <a:avLst/>
          </a:prstGeom>
          <a:noFill/>
        </p:spPr>
        <p:txBody>
          <a:bodyPr wrap="square" rtlCol="0">
            <a:spAutoFit/>
          </a:bodyPr>
          <a:lstStyle/>
          <a:p>
            <a:r>
              <a:rPr kumimoji="1" lang="zh-TW" altLang="en-US" sz="2400" b="1" dirty="0">
                <a:solidFill>
                  <a:srgbClr val="E6C9A8"/>
                </a:solidFill>
                <a:sym typeface="+mn-lt"/>
              </a:rPr>
              <a:t>結論</a:t>
            </a:r>
            <a:endParaRPr lang="zh-CN" altLang="en-US" sz="2400" b="1" dirty="0">
              <a:solidFill>
                <a:srgbClr val="E6C9A8"/>
              </a:solidFill>
              <a:cs typeface="+mn-ea"/>
              <a:sym typeface="+mn-lt"/>
            </a:endParaRPr>
          </a:p>
        </p:txBody>
      </p:sp>
      <p:grpSp>
        <p:nvGrpSpPr>
          <p:cNvPr id="22" name="群組 21">
            <a:extLst>
              <a:ext uri="{FF2B5EF4-FFF2-40B4-BE49-F238E27FC236}">
                <a16:creationId xmlns:a16="http://schemas.microsoft.com/office/drawing/2014/main" id="{5FEFCEDE-D073-47A2-875A-BB6F3871B006}"/>
              </a:ext>
            </a:extLst>
          </p:cNvPr>
          <p:cNvGrpSpPr/>
          <p:nvPr/>
        </p:nvGrpSpPr>
        <p:grpSpPr>
          <a:xfrm>
            <a:off x="5075464" y="3429000"/>
            <a:ext cx="5304236" cy="2340530"/>
            <a:chOff x="5417343" y="1781969"/>
            <a:chExt cx="4710908" cy="868977"/>
          </a:xfrm>
        </p:grpSpPr>
        <p:sp>
          <p:nvSpPr>
            <p:cNvPr id="24" name="AutoShape 7"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a:extLst>
                <a:ext uri="{FF2B5EF4-FFF2-40B4-BE49-F238E27FC236}">
                  <a16:creationId xmlns:a16="http://schemas.microsoft.com/office/drawing/2014/main" id="{19F715D5-785E-406D-B796-6C5F8F7DEED0}"/>
                </a:ext>
              </a:extLst>
            </p:cNvPr>
            <p:cNvSpPr>
              <a:spLocks/>
            </p:cNvSpPr>
            <p:nvPr/>
          </p:nvSpPr>
          <p:spPr bwMode="auto">
            <a:xfrm>
              <a:off x="5751513" y="1781969"/>
              <a:ext cx="1871663" cy="3071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20" tIns="45720" rIns="45720" bIns="45720" anchor="ctr"/>
            <a:lstStyle/>
            <a:p>
              <a:pPr defTabSz="228600" fontAlgn="base" hangingPunct="0">
                <a:lnSpc>
                  <a:spcPct val="120000"/>
                </a:lnSpc>
                <a:spcBef>
                  <a:spcPct val="0"/>
                </a:spcBef>
                <a:spcAft>
                  <a:spcPct val="0"/>
                </a:spcAft>
                <a:defRPr/>
              </a:pPr>
              <a:r>
                <a:rPr lang="zh-TW" altLang="en-US" sz="2000" b="1" dirty="0">
                  <a:solidFill>
                    <a:prstClr val="white"/>
                  </a:solidFill>
                  <a:cs typeface="+mn-ea"/>
                  <a:sym typeface="+mn-lt"/>
                </a:rPr>
                <a:t>機器學習</a:t>
              </a:r>
              <a:endParaRPr lang="en-US" sz="2000" dirty="0">
                <a:solidFill>
                  <a:prstClr val="white"/>
                </a:solidFill>
                <a:cs typeface="+mn-ea"/>
                <a:sym typeface="+mn-lt"/>
              </a:endParaRPr>
            </a:p>
          </p:txBody>
        </p:sp>
        <p:sp>
          <p:nvSpPr>
            <p:cNvPr id="25" name="AutoShape 8"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a:extLst>
                <a:ext uri="{FF2B5EF4-FFF2-40B4-BE49-F238E27FC236}">
                  <a16:creationId xmlns:a16="http://schemas.microsoft.com/office/drawing/2014/main" id="{92D39323-26E2-4F5E-A185-3D3A2FBF3BA9}"/>
                </a:ext>
              </a:extLst>
            </p:cNvPr>
            <p:cNvSpPr>
              <a:spLocks/>
            </p:cNvSpPr>
            <p:nvPr/>
          </p:nvSpPr>
          <p:spPr bwMode="auto">
            <a:xfrm>
              <a:off x="5751513" y="2112783"/>
              <a:ext cx="4376738" cy="538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20" tIns="45720" rIns="45720" bIns="45720" anchor="ctr"/>
            <a:lstStyle/>
            <a:p>
              <a:pPr defTabSz="412750" fontAlgn="base" hangingPunct="0">
                <a:lnSpc>
                  <a:spcPct val="120000"/>
                </a:lnSpc>
                <a:spcBef>
                  <a:spcPct val="0"/>
                </a:spcBef>
                <a:spcAft>
                  <a:spcPct val="0"/>
                </a:spcAft>
                <a:defRPr/>
              </a:pPr>
              <a:r>
                <a:rPr lang="zh-TW" altLang="en-US" sz="1600" dirty="0">
                  <a:solidFill>
                    <a:prstClr val="white"/>
                  </a:solidFill>
                  <a:cs typeface="+mn-ea"/>
                  <a:sym typeface="+mn-lt"/>
                </a:rPr>
                <a:t>由於科技的進步，資料儲存及運算技術一年比一年厲害，機器學習發揮的效用也大幅提升，企業透過機器學習，能判斷出資料間，過去人力無法發現的關聯，並且創造更多新的商業價值。</a:t>
              </a:r>
              <a:endParaRPr lang="en-US" sz="1600" dirty="0">
                <a:solidFill>
                  <a:prstClr val="white"/>
                </a:solidFill>
                <a:cs typeface="+mn-ea"/>
                <a:sym typeface="+mn-lt"/>
              </a:endParaRPr>
            </a:p>
          </p:txBody>
        </p:sp>
        <p:sp>
          <p:nvSpPr>
            <p:cNvPr id="26" name="AutoShape 16"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a:extLst>
                <a:ext uri="{FF2B5EF4-FFF2-40B4-BE49-F238E27FC236}">
                  <a16:creationId xmlns:a16="http://schemas.microsoft.com/office/drawing/2014/main" id="{6B822D18-DCD3-4189-AA1E-E37AC5D179E7}"/>
                </a:ext>
              </a:extLst>
            </p:cNvPr>
            <p:cNvSpPr>
              <a:spLocks/>
            </p:cNvSpPr>
            <p:nvPr/>
          </p:nvSpPr>
          <p:spPr bwMode="auto">
            <a:xfrm>
              <a:off x="5417343" y="1868488"/>
              <a:ext cx="159865" cy="133658"/>
            </a:xfrm>
            <a:prstGeom prst="rightArrow">
              <a:avLst>
                <a:gd name="adj1" fmla="val 32000"/>
                <a:gd name="adj2" fmla="val 51782"/>
              </a:avLst>
            </a:pr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r" defTabSz="228600" fontAlgn="base" hangingPunct="0">
                <a:lnSpc>
                  <a:spcPct val="120000"/>
                </a:lnSpc>
                <a:spcBef>
                  <a:spcPct val="0"/>
                </a:spcBef>
                <a:spcAft>
                  <a:spcPct val="0"/>
                </a:spcAft>
                <a:defRPr/>
              </a:pPr>
              <a:endParaRPr lang="en-US" sz="1100" dirty="0">
                <a:solidFill>
                  <a:prstClr val="white"/>
                </a:solidFill>
                <a:cs typeface="+mn-ea"/>
                <a:sym typeface="+mn-lt"/>
              </a:endParaRPr>
            </a:p>
          </p:txBody>
        </p:sp>
      </p:grpSp>
    </p:spTree>
    <p:extLst>
      <p:ext uri="{BB962C8B-B14F-4D97-AF65-F5344CB8AC3E}">
        <p14:creationId xmlns:p14="http://schemas.microsoft.com/office/powerpoint/2010/main" val="194008718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AutoShape 5"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1531938" y="1929607"/>
            <a:ext cx="2720182" cy="4478338"/>
          </a:xfrm>
          <a:custGeom>
            <a:avLst/>
            <a:gdLst>
              <a:gd name="T0" fmla="*/ 2720182 w 21514"/>
              <a:gd name="T1" fmla="*/ 4492556 h 21418"/>
              <a:gd name="T2" fmla="*/ 2720182 w 21514"/>
              <a:gd name="T3" fmla="*/ 4492556 h 21418"/>
              <a:gd name="T4" fmla="*/ 2720182 w 21514"/>
              <a:gd name="T5" fmla="*/ 4492556 h 21418"/>
              <a:gd name="T6" fmla="*/ 2720182 w 21514"/>
              <a:gd name="T7" fmla="*/ 4492556 h 214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14" h="21418">
                <a:moveTo>
                  <a:pt x="20717" y="3361"/>
                </a:moveTo>
                <a:cubicBezTo>
                  <a:pt x="20416" y="3446"/>
                  <a:pt x="19454" y="3640"/>
                  <a:pt x="19373" y="3786"/>
                </a:cubicBezTo>
                <a:cubicBezTo>
                  <a:pt x="19293" y="3919"/>
                  <a:pt x="19393" y="4210"/>
                  <a:pt x="19072" y="4319"/>
                </a:cubicBezTo>
                <a:cubicBezTo>
                  <a:pt x="18772" y="4429"/>
                  <a:pt x="16104" y="5617"/>
                  <a:pt x="15904" y="5860"/>
                </a:cubicBezTo>
                <a:cubicBezTo>
                  <a:pt x="15904" y="5860"/>
                  <a:pt x="14941" y="4695"/>
                  <a:pt x="14379" y="4514"/>
                </a:cubicBezTo>
                <a:cubicBezTo>
                  <a:pt x="14379" y="4514"/>
                  <a:pt x="14199" y="3616"/>
                  <a:pt x="13036" y="3568"/>
                </a:cubicBezTo>
                <a:cubicBezTo>
                  <a:pt x="12615" y="3555"/>
                  <a:pt x="12374" y="3531"/>
                  <a:pt x="12213" y="3495"/>
                </a:cubicBezTo>
                <a:cubicBezTo>
                  <a:pt x="12534" y="3192"/>
                  <a:pt x="12534" y="3192"/>
                  <a:pt x="12534" y="3192"/>
                </a:cubicBezTo>
                <a:cubicBezTo>
                  <a:pt x="12213" y="3192"/>
                  <a:pt x="12213" y="3192"/>
                  <a:pt x="12213" y="3192"/>
                </a:cubicBezTo>
                <a:cubicBezTo>
                  <a:pt x="12374" y="3034"/>
                  <a:pt x="12594" y="2828"/>
                  <a:pt x="12675" y="2828"/>
                </a:cubicBezTo>
                <a:cubicBezTo>
                  <a:pt x="12775" y="2816"/>
                  <a:pt x="13517" y="2755"/>
                  <a:pt x="13617" y="2731"/>
                </a:cubicBezTo>
                <a:cubicBezTo>
                  <a:pt x="13698" y="2694"/>
                  <a:pt x="13778" y="2403"/>
                  <a:pt x="13677" y="2233"/>
                </a:cubicBezTo>
                <a:cubicBezTo>
                  <a:pt x="13577" y="2064"/>
                  <a:pt x="13778" y="1894"/>
                  <a:pt x="13778" y="1894"/>
                </a:cubicBezTo>
                <a:cubicBezTo>
                  <a:pt x="13998" y="1785"/>
                  <a:pt x="13998" y="1785"/>
                  <a:pt x="13998" y="1785"/>
                </a:cubicBezTo>
                <a:cubicBezTo>
                  <a:pt x="13998" y="1785"/>
                  <a:pt x="13718" y="1518"/>
                  <a:pt x="13557" y="1384"/>
                </a:cubicBezTo>
                <a:cubicBezTo>
                  <a:pt x="13377" y="1251"/>
                  <a:pt x="13417" y="1081"/>
                  <a:pt x="13337" y="960"/>
                </a:cubicBezTo>
                <a:cubicBezTo>
                  <a:pt x="13256" y="839"/>
                  <a:pt x="13477" y="754"/>
                  <a:pt x="13477" y="754"/>
                </a:cubicBezTo>
                <a:cubicBezTo>
                  <a:pt x="13477" y="754"/>
                  <a:pt x="13397" y="633"/>
                  <a:pt x="13256" y="572"/>
                </a:cubicBezTo>
                <a:cubicBezTo>
                  <a:pt x="13096" y="523"/>
                  <a:pt x="13357" y="499"/>
                  <a:pt x="13016" y="402"/>
                </a:cubicBezTo>
                <a:cubicBezTo>
                  <a:pt x="12675" y="305"/>
                  <a:pt x="12855" y="354"/>
                  <a:pt x="12574" y="257"/>
                </a:cubicBezTo>
                <a:cubicBezTo>
                  <a:pt x="12274" y="160"/>
                  <a:pt x="12715" y="220"/>
                  <a:pt x="12274" y="160"/>
                </a:cubicBezTo>
                <a:cubicBezTo>
                  <a:pt x="11852" y="99"/>
                  <a:pt x="11612" y="2"/>
                  <a:pt x="11552" y="2"/>
                </a:cubicBezTo>
                <a:cubicBezTo>
                  <a:pt x="11491" y="2"/>
                  <a:pt x="11672" y="38"/>
                  <a:pt x="11491" y="2"/>
                </a:cubicBezTo>
                <a:cubicBezTo>
                  <a:pt x="11291" y="-34"/>
                  <a:pt x="9987" y="366"/>
                  <a:pt x="9867" y="548"/>
                </a:cubicBezTo>
                <a:cubicBezTo>
                  <a:pt x="9727" y="742"/>
                  <a:pt x="9526" y="972"/>
                  <a:pt x="9526" y="972"/>
                </a:cubicBezTo>
                <a:cubicBezTo>
                  <a:pt x="9526" y="972"/>
                  <a:pt x="9406" y="1227"/>
                  <a:pt x="9446" y="1409"/>
                </a:cubicBezTo>
                <a:cubicBezTo>
                  <a:pt x="9506" y="1591"/>
                  <a:pt x="9706" y="1748"/>
                  <a:pt x="9787" y="1809"/>
                </a:cubicBezTo>
                <a:cubicBezTo>
                  <a:pt x="9847" y="1857"/>
                  <a:pt x="10188" y="2197"/>
                  <a:pt x="10288" y="2379"/>
                </a:cubicBezTo>
                <a:cubicBezTo>
                  <a:pt x="10368" y="2537"/>
                  <a:pt x="10449" y="2731"/>
                  <a:pt x="10148" y="2816"/>
                </a:cubicBezTo>
                <a:cubicBezTo>
                  <a:pt x="9927" y="2670"/>
                  <a:pt x="9927" y="2670"/>
                  <a:pt x="9927" y="2670"/>
                </a:cubicBezTo>
                <a:cubicBezTo>
                  <a:pt x="9546" y="2840"/>
                  <a:pt x="9546" y="2840"/>
                  <a:pt x="9546" y="2840"/>
                </a:cubicBezTo>
                <a:cubicBezTo>
                  <a:pt x="9105" y="2791"/>
                  <a:pt x="8563" y="2658"/>
                  <a:pt x="7741" y="2755"/>
                </a:cubicBezTo>
                <a:cubicBezTo>
                  <a:pt x="6678" y="2888"/>
                  <a:pt x="6277" y="3082"/>
                  <a:pt x="5635" y="3179"/>
                </a:cubicBezTo>
                <a:cubicBezTo>
                  <a:pt x="4993" y="3264"/>
                  <a:pt x="2567" y="3519"/>
                  <a:pt x="2125" y="3762"/>
                </a:cubicBezTo>
                <a:cubicBezTo>
                  <a:pt x="1684" y="3992"/>
                  <a:pt x="1524" y="5035"/>
                  <a:pt x="1644" y="6672"/>
                </a:cubicBezTo>
                <a:cubicBezTo>
                  <a:pt x="1644" y="6672"/>
                  <a:pt x="1243" y="7436"/>
                  <a:pt x="1203" y="7606"/>
                </a:cubicBezTo>
                <a:cubicBezTo>
                  <a:pt x="1183" y="7776"/>
                  <a:pt x="1343" y="8491"/>
                  <a:pt x="2787" y="8334"/>
                </a:cubicBezTo>
                <a:cubicBezTo>
                  <a:pt x="4071" y="8200"/>
                  <a:pt x="3028" y="7509"/>
                  <a:pt x="2767" y="7230"/>
                </a:cubicBezTo>
                <a:cubicBezTo>
                  <a:pt x="2928" y="7170"/>
                  <a:pt x="3088" y="7121"/>
                  <a:pt x="3088" y="7121"/>
                </a:cubicBezTo>
                <a:cubicBezTo>
                  <a:pt x="3088" y="7121"/>
                  <a:pt x="3369" y="6684"/>
                  <a:pt x="3389" y="6357"/>
                </a:cubicBezTo>
                <a:cubicBezTo>
                  <a:pt x="3389" y="6151"/>
                  <a:pt x="3489" y="5472"/>
                  <a:pt x="3529" y="4926"/>
                </a:cubicBezTo>
                <a:cubicBezTo>
                  <a:pt x="3529" y="4914"/>
                  <a:pt x="3529" y="4902"/>
                  <a:pt x="3529" y="4889"/>
                </a:cubicBezTo>
                <a:cubicBezTo>
                  <a:pt x="3569" y="4744"/>
                  <a:pt x="3589" y="4623"/>
                  <a:pt x="3610" y="4550"/>
                </a:cubicBezTo>
                <a:cubicBezTo>
                  <a:pt x="3810" y="4526"/>
                  <a:pt x="4091" y="4514"/>
                  <a:pt x="4412" y="4489"/>
                </a:cubicBezTo>
                <a:cubicBezTo>
                  <a:pt x="4492" y="4489"/>
                  <a:pt x="4592" y="4489"/>
                  <a:pt x="4693" y="4477"/>
                </a:cubicBezTo>
                <a:cubicBezTo>
                  <a:pt x="5314" y="4453"/>
                  <a:pt x="5896" y="4380"/>
                  <a:pt x="6177" y="4332"/>
                </a:cubicBezTo>
                <a:cubicBezTo>
                  <a:pt x="6177" y="4332"/>
                  <a:pt x="6177" y="4332"/>
                  <a:pt x="6177" y="4332"/>
                </a:cubicBezTo>
                <a:cubicBezTo>
                  <a:pt x="6237" y="4332"/>
                  <a:pt x="6297" y="4319"/>
                  <a:pt x="6357" y="4307"/>
                </a:cubicBezTo>
                <a:cubicBezTo>
                  <a:pt x="6357" y="4332"/>
                  <a:pt x="6397" y="4465"/>
                  <a:pt x="6457" y="4635"/>
                </a:cubicBezTo>
                <a:cubicBezTo>
                  <a:pt x="6217" y="5617"/>
                  <a:pt x="5415" y="8940"/>
                  <a:pt x="5134" y="9183"/>
                </a:cubicBezTo>
                <a:cubicBezTo>
                  <a:pt x="4813" y="9474"/>
                  <a:pt x="4652" y="9656"/>
                  <a:pt x="4652" y="9656"/>
                </a:cubicBezTo>
                <a:cubicBezTo>
                  <a:pt x="4652" y="9656"/>
                  <a:pt x="4853" y="9632"/>
                  <a:pt x="5094" y="9595"/>
                </a:cubicBezTo>
                <a:cubicBezTo>
                  <a:pt x="5013" y="9801"/>
                  <a:pt x="4993" y="10056"/>
                  <a:pt x="5054" y="10408"/>
                </a:cubicBezTo>
                <a:cubicBezTo>
                  <a:pt x="5054" y="10408"/>
                  <a:pt x="5094" y="10590"/>
                  <a:pt x="5234" y="10832"/>
                </a:cubicBezTo>
                <a:cubicBezTo>
                  <a:pt x="4953" y="11839"/>
                  <a:pt x="4552" y="14240"/>
                  <a:pt x="4011" y="15198"/>
                </a:cubicBezTo>
                <a:cubicBezTo>
                  <a:pt x="3489" y="15514"/>
                  <a:pt x="2827" y="16047"/>
                  <a:pt x="2466" y="17017"/>
                </a:cubicBezTo>
                <a:cubicBezTo>
                  <a:pt x="2466" y="17017"/>
                  <a:pt x="2466" y="17017"/>
                  <a:pt x="2466" y="17017"/>
                </a:cubicBezTo>
                <a:cubicBezTo>
                  <a:pt x="1724" y="17951"/>
                  <a:pt x="942" y="19091"/>
                  <a:pt x="942" y="19104"/>
                </a:cubicBezTo>
                <a:cubicBezTo>
                  <a:pt x="501" y="19322"/>
                  <a:pt x="200" y="19419"/>
                  <a:pt x="100" y="19698"/>
                </a:cubicBezTo>
                <a:cubicBezTo>
                  <a:pt x="80" y="19734"/>
                  <a:pt x="80" y="19746"/>
                  <a:pt x="80" y="19771"/>
                </a:cubicBezTo>
                <a:cubicBezTo>
                  <a:pt x="0" y="20159"/>
                  <a:pt x="0" y="20159"/>
                  <a:pt x="0" y="20159"/>
                </a:cubicBezTo>
                <a:cubicBezTo>
                  <a:pt x="0" y="20159"/>
                  <a:pt x="882" y="20559"/>
                  <a:pt x="1123" y="20438"/>
                </a:cubicBezTo>
                <a:cubicBezTo>
                  <a:pt x="1283" y="20365"/>
                  <a:pt x="1484" y="20377"/>
                  <a:pt x="1704" y="20486"/>
                </a:cubicBezTo>
                <a:cubicBezTo>
                  <a:pt x="1825" y="20559"/>
                  <a:pt x="1945" y="20644"/>
                  <a:pt x="2085" y="20753"/>
                </a:cubicBezTo>
                <a:cubicBezTo>
                  <a:pt x="2105" y="20765"/>
                  <a:pt x="2105" y="20777"/>
                  <a:pt x="2125" y="20789"/>
                </a:cubicBezTo>
                <a:cubicBezTo>
                  <a:pt x="2226" y="20874"/>
                  <a:pt x="2326" y="20959"/>
                  <a:pt x="2446" y="21080"/>
                </a:cubicBezTo>
                <a:cubicBezTo>
                  <a:pt x="2446" y="21080"/>
                  <a:pt x="3068" y="21565"/>
                  <a:pt x="3870" y="21371"/>
                </a:cubicBezTo>
                <a:cubicBezTo>
                  <a:pt x="3870" y="21371"/>
                  <a:pt x="4171" y="20971"/>
                  <a:pt x="3489" y="20620"/>
                </a:cubicBezTo>
                <a:cubicBezTo>
                  <a:pt x="2948" y="20341"/>
                  <a:pt x="2908" y="19977"/>
                  <a:pt x="2968" y="19734"/>
                </a:cubicBezTo>
                <a:cubicBezTo>
                  <a:pt x="3228" y="19807"/>
                  <a:pt x="3228" y="19807"/>
                  <a:pt x="3228" y="19807"/>
                </a:cubicBezTo>
                <a:cubicBezTo>
                  <a:pt x="3228" y="19807"/>
                  <a:pt x="3228" y="19807"/>
                  <a:pt x="3409" y="19213"/>
                </a:cubicBezTo>
                <a:cubicBezTo>
                  <a:pt x="3589" y="18631"/>
                  <a:pt x="6036" y="15902"/>
                  <a:pt x="6477" y="15659"/>
                </a:cubicBezTo>
                <a:cubicBezTo>
                  <a:pt x="6738" y="15514"/>
                  <a:pt x="7059" y="14883"/>
                  <a:pt x="7320" y="14337"/>
                </a:cubicBezTo>
                <a:cubicBezTo>
                  <a:pt x="7460" y="14228"/>
                  <a:pt x="7601" y="14095"/>
                  <a:pt x="7721" y="13937"/>
                </a:cubicBezTo>
                <a:cubicBezTo>
                  <a:pt x="8102" y="13440"/>
                  <a:pt x="8764" y="11608"/>
                  <a:pt x="8764" y="11608"/>
                </a:cubicBezTo>
                <a:cubicBezTo>
                  <a:pt x="8764" y="11608"/>
                  <a:pt x="9426" y="11475"/>
                  <a:pt x="9646" y="11402"/>
                </a:cubicBezTo>
                <a:cubicBezTo>
                  <a:pt x="9867" y="11342"/>
                  <a:pt x="10188" y="11329"/>
                  <a:pt x="11491" y="11160"/>
                </a:cubicBezTo>
                <a:cubicBezTo>
                  <a:pt x="12775" y="10978"/>
                  <a:pt x="14018" y="10626"/>
                  <a:pt x="14018" y="10626"/>
                </a:cubicBezTo>
                <a:cubicBezTo>
                  <a:pt x="14018" y="10626"/>
                  <a:pt x="13617" y="11220"/>
                  <a:pt x="13657" y="11669"/>
                </a:cubicBezTo>
                <a:cubicBezTo>
                  <a:pt x="13657" y="11718"/>
                  <a:pt x="13677" y="11754"/>
                  <a:pt x="13677" y="11802"/>
                </a:cubicBezTo>
                <a:cubicBezTo>
                  <a:pt x="13497" y="12372"/>
                  <a:pt x="13296" y="12967"/>
                  <a:pt x="13176" y="13124"/>
                </a:cubicBezTo>
                <a:cubicBezTo>
                  <a:pt x="12935" y="13428"/>
                  <a:pt x="12675" y="13804"/>
                  <a:pt x="12675" y="13804"/>
                </a:cubicBezTo>
                <a:cubicBezTo>
                  <a:pt x="12675" y="13804"/>
                  <a:pt x="12815" y="13816"/>
                  <a:pt x="13016" y="13828"/>
                </a:cubicBezTo>
                <a:cubicBezTo>
                  <a:pt x="12695" y="14240"/>
                  <a:pt x="12334" y="14653"/>
                  <a:pt x="12394" y="14822"/>
                </a:cubicBezTo>
                <a:cubicBezTo>
                  <a:pt x="12314" y="15089"/>
                  <a:pt x="12314" y="15089"/>
                  <a:pt x="12314" y="15089"/>
                </a:cubicBezTo>
                <a:cubicBezTo>
                  <a:pt x="13437" y="15356"/>
                  <a:pt x="13437" y="15356"/>
                  <a:pt x="13437" y="15356"/>
                </a:cubicBezTo>
                <a:cubicBezTo>
                  <a:pt x="13437" y="15356"/>
                  <a:pt x="13918" y="15283"/>
                  <a:pt x="14600" y="15417"/>
                </a:cubicBezTo>
                <a:cubicBezTo>
                  <a:pt x="15081" y="15550"/>
                  <a:pt x="15583" y="15647"/>
                  <a:pt x="15944" y="15550"/>
                </a:cubicBezTo>
                <a:cubicBezTo>
                  <a:pt x="16545" y="15404"/>
                  <a:pt x="17388" y="15053"/>
                  <a:pt x="17388" y="14834"/>
                </a:cubicBezTo>
                <a:cubicBezTo>
                  <a:pt x="17388" y="14616"/>
                  <a:pt x="17147" y="14701"/>
                  <a:pt x="16646" y="14750"/>
                </a:cubicBezTo>
                <a:cubicBezTo>
                  <a:pt x="16164" y="14798"/>
                  <a:pt x="15362" y="14458"/>
                  <a:pt x="15101" y="14264"/>
                </a:cubicBezTo>
                <a:cubicBezTo>
                  <a:pt x="15041" y="14228"/>
                  <a:pt x="15001" y="14167"/>
                  <a:pt x="14961" y="14095"/>
                </a:cubicBezTo>
                <a:cubicBezTo>
                  <a:pt x="15101" y="14264"/>
                  <a:pt x="15362" y="14277"/>
                  <a:pt x="15362" y="14277"/>
                </a:cubicBezTo>
                <a:cubicBezTo>
                  <a:pt x="15362" y="14277"/>
                  <a:pt x="16385" y="11511"/>
                  <a:pt x="16846" y="10444"/>
                </a:cubicBezTo>
                <a:cubicBezTo>
                  <a:pt x="16846" y="10444"/>
                  <a:pt x="16846" y="10444"/>
                  <a:pt x="16846" y="10444"/>
                </a:cubicBezTo>
                <a:cubicBezTo>
                  <a:pt x="17167" y="10238"/>
                  <a:pt x="17769" y="9425"/>
                  <a:pt x="16666" y="9207"/>
                </a:cubicBezTo>
                <a:cubicBezTo>
                  <a:pt x="15583" y="8989"/>
                  <a:pt x="11572" y="9013"/>
                  <a:pt x="10449" y="9183"/>
                </a:cubicBezTo>
                <a:cubicBezTo>
                  <a:pt x="10308" y="9207"/>
                  <a:pt x="10228" y="9195"/>
                  <a:pt x="10168" y="9146"/>
                </a:cubicBezTo>
                <a:cubicBezTo>
                  <a:pt x="10188" y="9146"/>
                  <a:pt x="10188" y="9146"/>
                  <a:pt x="10188" y="9146"/>
                </a:cubicBezTo>
                <a:cubicBezTo>
                  <a:pt x="10188" y="9159"/>
                  <a:pt x="10188" y="9159"/>
                  <a:pt x="10188" y="9159"/>
                </a:cubicBezTo>
                <a:cubicBezTo>
                  <a:pt x="10749" y="8916"/>
                  <a:pt x="10749" y="8916"/>
                  <a:pt x="10749" y="8916"/>
                </a:cubicBezTo>
                <a:cubicBezTo>
                  <a:pt x="10749" y="8916"/>
                  <a:pt x="10890" y="8346"/>
                  <a:pt x="11231" y="7946"/>
                </a:cubicBezTo>
                <a:cubicBezTo>
                  <a:pt x="11552" y="7546"/>
                  <a:pt x="12013" y="6272"/>
                  <a:pt x="12173" y="6163"/>
                </a:cubicBezTo>
                <a:cubicBezTo>
                  <a:pt x="12173" y="6163"/>
                  <a:pt x="12173" y="6163"/>
                  <a:pt x="12173" y="6163"/>
                </a:cubicBezTo>
                <a:cubicBezTo>
                  <a:pt x="12254" y="6102"/>
                  <a:pt x="12334" y="6030"/>
                  <a:pt x="12434" y="5920"/>
                </a:cubicBezTo>
                <a:cubicBezTo>
                  <a:pt x="12715" y="5605"/>
                  <a:pt x="12895" y="5411"/>
                  <a:pt x="12895" y="5411"/>
                </a:cubicBezTo>
                <a:cubicBezTo>
                  <a:pt x="12895" y="5411"/>
                  <a:pt x="13938" y="6272"/>
                  <a:pt x="14339" y="6381"/>
                </a:cubicBezTo>
                <a:cubicBezTo>
                  <a:pt x="14720" y="6478"/>
                  <a:pt x="15382" y="7230"/>
                  <a:pt x="15723" y="7194"/>
                </a:cubicBezTo>
                <a:cubicBezTo>
                  <a:pt x="15944" y="7170"/>
                  <a:pt x="16285" y="7060"/>
                  <a:pt x="16766" y="6830"/>
                </a:cubicBezTo>
                <a:cubicBezTo>
                  <a:pt x="16766" y="6830"/>
                  <a:pt x="16766" y="6830"/>
                  <a:pt x="16766" y="6830"/>
                </a:cubicBezTo>
                <a:cubicBezTo>
                  <a:pt x="17488" y="6684"/>
                  <a:pt x="20055" y="5168"/>
                  <a:pt x="20316" y="5120"/>
                </a:cubicBezTo>
                <a:cubicBezTo>
                  <a:pt x="20436" y="5096"/>
                  <a:pt x="20256" y="4962"/>
                  <a:pt x="20035" y="4841"/>
                </a:cubicBezTo>
                <a:cubicBezTo>
                  <a:pt x="20055" y="4829"/>
                  <a:pt x="20055" y="4829"/>
                  <a:pt x="20075" y="4829"/>
                </a:cubicBezTo>
                <a:cubicBezTo>
                  <a:pt x="20376" y="4768"/>
                  <a:pt x="20657" y="4744"/>
                  <a:pt x="20898" y="4501"/>
                </a:cubicBezTo>
                <a:cubicBezTo>
                  <a:pt x="21138" y="4271"/>
                  <a:pt x="21599" y="3677"/>
                  <a:pt x="21499" y="3555"/>
                </a:cubicBezTo>
                <a:cubicBezTo>
                  <a:pt x="21399" y="3446"/>
                  <a:pt x="20998" y="3289"/>
                  <a:pt x="20717" y="3361"/>
                </a:cubicBezTo>
                <a:close/>
              </a:path>
            </a:pathLst>
          </a:custGeom>
          <a:solidFill>
            <a:schemeClr val="bg2">
              <a:lumMod val="75000"/>
            </a:schemeClr>
          </a:solidFill>
          <a:ln>
            <a:noFill/>
          </a:ln>
          <a:effectLst/>
        </p:spPr>
        <p:txBody>
          <a:bodyPr lIns="0" tIns="0" rIns="0" bIns="0" anchor="ctr"/>
          <a:lstStyle/>
          <a:p>
            <a:pPr algn="r" defTabSz="228600" fontAlgn="base" hangingPunct="0">
              <a:lnSpc>
                <a:spcPct val="120000"/>
              </a:lnSpc>
              <a:spcBef>
                <a:spcPct val="0"/>
              </a:spcBef>
              <a:spcAft>
                <a:spcPct val="0"/>
              </a:spcAft>
            </a:pPr>
            <a:endParaRPr lang="id-ID" sz="1100" dirty="0">
              <a:solidFill>
                <a:srgbClr val="777776"/>
              </a:solidFill>
              <a:cs typeface="+mn-ea"/>
              <a:sym typeface="+mn-lt"/>
            </a:endParaRPr>
          </a:p>
        </p:txBody>
      </p:sp>
      <p:sp>
        <p:nvSpPr>
          <p:cNvPr id="83974" name="AutoShape 6"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3151982" y="5193507"/>
            <a:ext cx="1224756" cy="1664494"/>
          </a:xfrm>
          <a:custGeom>
            <a:avLst/>
            <a:gdLst>
              <a:gd name="T0" fmla="*/ 1224756 w 21600"/>
              <a:gd name="T1" fmla="*/ 1664494 h 21600"/>
              <a:gd name="T2" fmla="*/ 1224756 w 21600"/>
              <a:gd name="T3" fmla="*/ 1664494 h 21600"/>
              <a:gd name="T4" fmla="*/ 1224756 w 21600"/>
              <a:gd name="T5" fmla="*/ 1664494 h 21600"/>
              <a:gd name="T6" fmla="*/ 1224756 w 21600"/>
              <a:gd name="T7" fmla="*/ 16644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2" y="0"/>
                </a:moveTo>
                <a:lnTo>
                  <a:pt x="1162" y="242"/>
                </a:lnTo>
                <a:lnTo>
                  <a:pt x="16988" y="242"/>
                </a:lnTo>
                <a:lnTo>
                  <a:pt x="16988" y="427"/>
                </a:lnTo>
                <a:lnTo>
                  <a:pt x="1918" y="427"/>
                </a:lnTo>
                <a:lnTo>
                  <a:pt x="1918" y="1818"/>
                </a:lnTo>
                <a:lnTo>
                  <a:pt x="16988" y="1818"/>
                </a:lnTo>
                <a:lnTo>
                  <a:pt x="16988" y="2021"/>
                </a:lnTo>
                <a:lnTo>
                  <a:pt x="1162" y="2021"/>
                </a:lnTo>
                <a:lnTo>
                  <a:pt x="1162" y="2207"/>
                </a:lnTo>
                <a:lnTo>
                  <a:pt x="0" y="2207"/>
                </a:lnTo>
                <a:lnTo>
                  <a:pt x="0" y="2449"/>
                </a:lnTo>
                <a:lnTo>
                  <a:pt x="15829" y="2449"/>
                </a:lnTo>
                <a:lnTo>
                  <a:pt x="15829" y="2634"/>
                </a:lnTo>
                <a:lnTo>
                  <a:pt x="756" y="2634"/>
                </a:lnTo>
                <a:lnTo>
                  <a:pt x="756" y="4023"/>
                </a:lnTo>
                <a:lnTo>
                  <a:pt x="15829" y="4023"/>
                </a:lnTo>
                <a:lnTo>
                  <a:pt x="15829" y="4208"/>
                </a:lnTo>
                <a:lnTo>
                  <a:pt x="0" y="4208"/>
                </a:lnTo>
                <a:lnTo>
                  <a:pt x="0" y="4414"/>
                </a:lnTo>
                <a:lnTo>
                  <a:pt x="16586" y="4414"/>
                </a:lnTo>
                <a:lnTo>
                  <a:pt x="16586" y="2207"/>
                </a:lnTo>
                <a:lnTo>
                  <a:pt x="17744" y="2207"/>
                </a:lnTo>
                <a:lnTo>
                  <a:pt x="17744" y="0"/>
                </a:lnTo>
                <a:lnTo>
                  <a:pt x="16988" y="0"/>
                </a:lnTo>
                <a:lnTo>
                  <a:pt x="1162" y="0"/>
                </a:lnTo>
                <a:close/>
                <a:moveTo>
                  <a:pt x="0" y="4486"/>
                </a:moveTo>
                <a:lnTo>
                  <a:pt x="0" y="4747"/>
                </a:lnTo>
                <a:lnTo>
                  <a:pt x="14845" y="4747"/>
                </a:lnTo>
                <a:lnTo>
                  <a:pt x="14845" y="5007"/>
                </a:lnTo>
                <a:lnTo>
                  <a:pt x="707" y="5007"/>
                </a:lnTo>
                <a:lnTo>
                  <a:pt x="707" y="6712"/>
                </a:lnTo>
                <a:lnTo>
                  <a:pt x="14845" y="6712"/>
                </a:lnTo>
                <a:lnTo>
                  <a:pt x="14845" y="6954"/>
                </a:lnTo>
                <a:lnTo>
                  <a:pt x="0" y="6954"/>
                </a:lnTo>
                <a:lnTo>
                  <a:pt x="0" y="7212"/>
                </a:lnTo>
                <a:lnTo>
                  <a:pt x="1638" y="7212"/>
                </a:lnTo>
                <a:lnTo>
                  <a:pt x="1638" y="7418"/>
                </a:lnTo>
                <a:lnTo>
                  <a:pt x="17492" y="7418"/>
                </a:lnTo>
                <a:lnTo>
                  <a:pt x="17492" y="7639"/>
                </a:lnTo>
                <a:lnTo>
                  <a:pt x="2394" y="7639"/>
                </a:lnTo>
                <a:lnTo>
                  <a:pt x="2394" y="9030"/>
                </a:lnTo>
                <a:lnTo>
                  <a:pt x="17492" y="9030"/>
                </a:lnTo>
                <a:lnTo>
                  <a:pt x="17492" y="9215"/>
                </a:lnTo>
                <a:lnTo>
                  <a:pt x="1764" y="9215"/>
                </a:lnTo>
                <a:lnTo>
                  <a:pt x="1747" y="9419"/>
                </a:lnTo>
                <a:lnTo>
                  <a:pt x="4992" y="9419"/>
                </a:lnTo>
                <a:lnTo>
                  <a:pt x="4992" y="9622"/>
                </a:lnTo>
                <a:lnTo>
                  <a:pt x="20794" y="9622"/>
                </a:lnTo>
                <a:lnTo>
                  <a:pt x="20794" y="9846"/>
                </a:lnTo>
                <a:lnTo>
                  <a:pt x="5773" y="9846"/>
                </a:lnTo>
                <a:lnTo>
                  <a:pt x="5773" y="11235"/>
                </a:lnTo>
                <a:lnTo>
                  <a:pt x="20794" y="11235"/>
                </a:lnTo>
                <a:lnTo>
                  <a:pt x="20794" y="11420"/>
                </a:lnTo>
                <a:lnTo>
                  <a:pt x="4992" y="11420"/>
                </a:lnTo>
                <a:lnTo>
                  <a:pt x="4992" y="11626"/>
                </a:lnTo>
                <a:lnTo>
                  <a:pt x="3301" y="11626"/>
                </a:lnTo>
                <a:lnTo>
                  <a:pt x="3301" y="11830"/>
                </a:lnTo>
                <a:lnTo>
                  <a:pt x="19156" y="11830"/>
                </a:lnTo>
                <a:lnTo>
                  <a:pt x="19156" y="12051"/>
                </a:lnTo>
                <a:lnTo>
                  <a:pt x="4058" y="12051"/>
                </a:lnTo>
                <a:lnTo>
                  <a:pt x="4058" y="13442"/>
                </a:lnTo>
                <a:lnTo>
                  <a:pt x="19156" y="13442"/>
                </a:lnTo>
                <a:lnTo>
                  <a:pt x="19156" y="13628"/>
                </a:lnTo>
                <a:lnTo>
                  <a:pt x="3301" y="13628"/>
                </a:lnTo>
                <a:lnTo>
                  <a:pt x="3301" y="13831"/>
                </a:lnTo>
                <a:lnTo>
                  <a:pt x="19912" y="13831"/>
                </a:lnTo>
                <a:lnTo>
                  <a:pt x="19912" y="11626"/>
                </a:lnTo>
                <a:lnTo>
                  <a:pt x="21599" y="11626"/>
                </a:lnTo>
                <a:lnTo>
                  <a:pt x="21599" y="9419"/>
                </a:lnTo>
                <a:lnTo>
                  <a:pt x="20794" y="9419"/>
                </a:lnTo>
                <a:lnTo>
                  <a:pt x="18249" y="9419"/>
                </a:lnTo>
                <a:lnTo>
                  <a:pt x="18249" y="7212"/>
                </a:lnTo>
                <a:lnTo>
                  <a:pt x="17492" y="7212"/>
                </a:lnTo>
                <a:lnTo>
                  <a:pt x="15553" y="7212"/>
                </a:lnTo>
                <a:lnTo>
                  <a:pt x="15553" y="4486"/>
                </a:lnTo>
                <a:lnTo>
                  <a:pt x="14845" y="4486"/>
                </a:lnTo>
                <a:lnTo>
                  <a:pt x="0" y="4486"/>
                </a:lnTo>
                <a:close/>
                <a:moveTo>
                  <a:pt x="3301" y="13867"/>
                </a:moveTo>
                <a:lnTo>
                  <a:pt x="3301" y="14127"/>
                </a:lnTo>
                <a:lnTo>
                  <a:pt x="18147" y="14127"/>
                </a:lnTo>
                <a:lnTo>
                  <a:pt x="18147" y="14387"/>
                </a:lnTo>
                <a:lnTo>
                  <a:pt x="4009" y="14387"/>
                </a:lnTo>
                <a:lnTo>
                  <a:pt x="4009" y="16093"/>
                </a:lnTo>
                <a:lnTo>
                  <a:pt x="18147" y="16093"/>
                </a:lnTo>
                <a:lnTo>
                  <a:pt x="18147" y="16335"/>
                </a:lnTo>
                <a:lnTo>
                  <a:pt x="3301" y="16335"/>
                </a:lnTo>
                <a:lnTo>
                  <a:pt x="3301" y="16595"/>
                </a:lnTo>
                <a:lnTo>
                  <a:pt x="4992" y="16595"/>
                </a:lnTo>
                <a:lnTo>
                  <a:pt x="4992" y="16834"/>
                </a:lnTo>
                <a:lnTo>
                  <a:pt x="20794" y="16834"/>
                </a:lnTo>
                <a:lnTo>
                  <a:pt x="20794" y="17020"/>
                </a:lnTo>
                <a:lnTo>
                  <a:pt x="5773" y="17020"/>
                </a:lnTo>
                <a:lnTo>
                  <a:pt x="5773" y="18411"/>
                </a:lnTo>
                <a:lnTo>
                  <a:pt x="20794" y="18411"/>
                </a:lnTo>
                <a:lnTo>
                  <a:pt x="20794" y="18596"/>
                </a:lnTo>
                <a:lnTo>
                  <a:pt x="4992" y="18596"/>
                </a:lnTo>
                <a:lnTo>
                  <a:pt x="4992" y="18800"/>
                </a:lnTo>
                <a:lnTo>
                  <a:pt x="21599" y="18800"/>
                </a:lnTo>
                <a:lnTo>
                  <a:pt x="21599" y="16595"/>
                </a:lnTo>
                <a:lnTo>
                  <a:pt x="20794" y="16595"/>
                </a:lnTo>
                <a:lnTo>
                  <a:pt x="18879" y="16595"/>
                </a:lnTo>
                <a:lnTo>
                  <a:pt x="18879" y="13867"/>
                </a:lnTo>
                <a:lnTo>
                  <a:pt x="18147" y="13867"/>
                </a:lnTo>
                <a:lnTo>
                  <a:pt x="3301" y="13867"/>
                </a:lnTo>
                <a:close/>
                <a:moveTo>
                  <a:pt x="4992" y="18874"/>
                </a:moveTo>
                <a:lnTo>
                  <a:pt x="4992" y="19135"/>
                </a:lnTo>
                <a:lnTo>
                  <a:pt x="19859" y="19135"/>
                </a:lnTo>
                <a:lnTo>
                  <a:pt x="19859" y="19392"/>
                </a:lnTo>
                <a:lnTo>
                  <a:pt x="5721" y="19392"/>
                </a:lnTo>
                <a:lnTo>
                  <a:pt x="5721" y="21100"/>
                </a:lnTo>
                <a:lnTo>
                  <a:pt x="19859" y="21100"/>
                </a:lnTo>
                <a:lnTo>
                  <a:pt x="19859" y="21339"/>
                </a:lnTo>
                <a:lnTo>
                  <a:pt x="4992" y="21339"/>
                </a:lnTo>
                <a:lnTo>
                  <a:pt x="4992" y="21600"/>
                </a:lnTo>
                <a:lnTo>
                  <a:pt x="20567" y="21600"/>
                </a:lnTo>
                <a:lnTo>
                  <a:pt x="20567" y="18874"/>
                </a:lnTo>
                <a:lnTo>
                  <a:pt x="19859" y="18874"/>
                </a:lnTo>
                <a:lnTo>
                  <a:pt x="4992" y="18874"/>
                </a:lnTo>
                <a:close/>
              </a:path>
            </a:pathLst>
          </a:custGeom>
          <a:solidFill>
            <a:schemeClr val="accent3"/>
          </a:solidFill>
          <a:ln>
            <a:noFill/>
          </a:ln>
          <a:effectLst/>
        </p:spPr>
        <p:txBody>
          <a:bodyPr lIns="25400" tIns="25400" rIns="25400" bIns="25400" anchor="ctr"/>
          <a:lstStyle/>
          <a:p>
            <a:pPr algn="r" defTabSz="228600" fontAlgn="base" hangingPunct="0">
              <a:lnSpc>
                <a:spcPct val="120000"/>
              </a:lnSpc>
              <a:spcBef>
                <a:spcPct val="0"/>
              </a:spcBef>
              <a:spcAft>
                <a:spcPct val="0"/>
              </a:spcAft>
            </a:pPr>
            <a:endParaRPr lang="id-ID" sz="1100" dirty="0">
              <a:solidFill>
                <a:srgbClr val="777776"/>
              </a:solidFill>
              <a:cs typeface="+mn-ea"/>
              <a:sym typeface="+mn-lt"/>
            </a:endParaRPr>
          </a:p>
        </p:txBody>
      </p:sp>
      <p:grpSp>
        <p:nvGrpSpPr>
          <p:cNvPr id="4" name="群組 3">
            <a:extLst>
              <a:ext uri="{FF2B5EF4-FFF2-40B4-BE49-F238E27FC236}">
                <a16:creationId xmlns:a16="http://schemas.microsoft.com/office/drawing/2014/main" id="{9870E73F-7DE9-4488-8B52-B6BD641605B3}"/>
              </a:ext>
            </a:extLst>
          </p:cNvPr>
          <p:cNvGrpSpPr/>
          <p:nvPr/>
        </p:nvGrpSpPr>
        <p:grpSpPr>
          <a:xfrm>
            <a:off x="5212953" y="1526778"/>
            <a:ext cx="4710907" cy="1459231"/>
            <a:chOff x="5417344" y="3490913"/>
            <a:chExt cx="4710907" cy="1459231"/>
          </a:xfrm>
        </p:grpSpPr>
        <p:sp>
          <p:nvSpPr>
            <p:cNvPr id="83979" name="AutoShape 11"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5751513" y="3490913"/>
              <a:ext cx="1871663" cy="3071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20" tIns="45720" rIns="45720" bIns="45720" anchor="ctr"/>
            <a:lstStyle/>
            <a:p>
              <a:pPr defTabSz="228600" fontAlgn="base" hangingPunct="0">
                <a:lnSpc>
                  <a:spcPct val="120000"/>
                </a:lnSpc>
                <a:spcBef>
                  <a:spcPct val="0"/>
                </a:spcBef>
                <a:spcAft>
                  <a:spcPct val="0"/>
                </a:spcAft>
                <a:defRPr/>
              </a:pPr>
              <a:r>
                <a:rPr lang="zh-TW" altLang="en-US" sz="2000" b="1" dirty="0">
                  <a:solidFill>
                    <a:prstClr val="white"/>
                  </a:solidFill>
                  <a:cs typeface="+mn-ea"/>
                  <a:sym typeface="+mn-lt"/>
                </a:rPr>
                <a:t>改進</a:t>
              </a:r>
              <a:endParaRPr lang="en-US" sz="2000" dirty="0">
                <a:solidFill>
                  <a:prstClr val="white"/>
                </a:solidFill>
                <a:cs typeface="+mn-ea"/>
                <a:sym typeface="+mn-lt"/>
              </a:endParaRPr>
            </a:p>
          </p:txBody>
        </p:sp>
        <p:sp>
          <p:nvSpPr>
            <p:cNvPr id="83980" name="AutoShape 12"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5751513" y="4106751"/>
              <a:ext cx="4376738" cy="8433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20" tIns="45720" rIns="45720" bIns="45720" anchor="ctr"/>
            <a:lstStyle/>
            <a:p>
              <a:pPr defTabSz="412750" fontAlgn="base" hangingPunct="0">
                <a:lnSpc>
                  <a:spcPct val="120000"/>
                </a:lnSpc>
                <a:spcBef>
                  <a:spcPct val="0"/>
                </a:spcBef>
                <a:spcAft>
                  <a:spcPct val="0"/>
                </a:spcAft>
                <a:defRPr/>
              </a:pPr>
              <a:r>
                <a:rPr lang="zh-TW" altLang="en-US" sz="1600" dirty="0">
                  <a:solidFill>
                    <a:prstClr val="white"/>
                  </a:solidFill>
                  <a:cs typeface="+mn-ea"/>
                  <a:sym typeface="+mn-lt"/>
                </a:rPr>
                <a:t>可以對最終模型進行更多探討，例如：針對影響較大的變數作探討、將影響較少的變數從模型中刪除但不降低正確率</a:t>
              </a:r>
              <a:r>
                <a:rPr lang="en-US" altLang="zh-TW" sz="1600" dirty="0">
                  <a:solidFill>
                    <a:prstClr val="white"/>
                  </a:solidFill>
                  <a:cs typeface="+mn-ea"/>
                  <a:sym typeface="+mn-lt"/>
                </a:rPr>
                <a:t>…</a:t>
              </a:r>
              <a:r>
                <a:rPr lang="zh-TW" altLang="en-US" sz="1600" dirty="0">
                  <a:solidFill>
                    <a:prstClr val="white"/>
                  </a:solidFill>
                  <a:cs typeface="+mn-ea"/>
                  <a:sym typeface="+mn-lt"/>
                </a:rPr>
                <a:t>等 ，使模型更為完整。</a:t>
              </a:r>
              <a:endParaRPr lang="en-US" sz="1600" dirty="0">
                <a:solidFill>
                  <a:prstClr val="white"/>
                </a:solidFill>
                <a:cs typeface="+mn-ea"/>
                <a:sym typeface="+mn-lt"/>
              </a:endParaRPr>
            </a:p>
          </p:txBody>
        </p:sp>
        <p:sp>
          <p:nvSpPr>
            <p:cNvPr id="83986" name="AutoShape 18"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5417344" y="3576638"/>
              <a:ext cx="180000" cy="360000"/>
            </a:xfrm>
            <a:prstGeom prst="rightArrow">
              <a:avLst>
                <a:gd name="adj1" fmla="val 32000"/>
                <a:gd name="adj2" fmla="val 51782"/>
              </a:avLst>
            </a:pr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r" defTabSz="228600" fontAlgn="base" hangingPunct="0">
                <a:lnSpc>
                  <a:spcPct val="120000"/>
                </a:lnSpc>
                <a:spcBef>
                  <a:spcPct val="0"/>
                </a:spcBef>
                <a:spcAft>
                  <a:spcPct val="0"/>
                </a:spcAft>
                <a:defRPr/>
              </a:pPr>
              <a:endParaRPr lang="en-US" sz="1100" dirty="0">
                <a:solidFill>
                  <a:prstClr val="white"/>
                </a:solidFill>
                <a:cs typeface="+mn-ea"/>
                <a:sym typeface="+mn-lt"/>
              </a:endParaRPr>
            </a:p>
          </p:txBody>
        </p:sp>
      </p:grpSp>
      <p:grpSp>
        <p:nvGrpSpPr>
          <p:cNvPr id="3" name="群組 2">
            <a:extLst>
              <a:ext uri="{FF2B5EF4-FFF2-40B4-BE49-F238E27FC236}">
                <a16:creationId xmlns:a16="http://schemas.microsoft.com/office/drawing/2014/main" id="{87BC60F7-6E32-467C-9BEA-FFEE95FD4FBF}"/>
              </a:ext>
            </a:extLst>
          </p:cNvPr>
          <p:cNvGrpSpPr/>
          <p:nvPr/>
        </p:nvGrpSpPr>
        <p:grpSpPr>
          <a:xfrm>
            <a:off x="5212953" y="3325337"/>
            <a:ext cx="4710907" cy="1868170"/>
            <a:chOff x="5417344" y="4282282"/>
            <a:chExt cx="4710907" cy="1033939"/>
          </a:xfrm>
        </p:grpSpPr>
        <p:sp>
          <p:nvSpPr>
            <p:cNvPr id="83981" name="AutoShape 13"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5751513" y="4282282"/>
              <a:ext cx="1871663" cy="3079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20" tIns="45720" rIns="45720" bIns="45720" anchor="ctr"/>
            <a:lstStyle/>
            <a:p>
              <a:pPr defTabSz="228600" fontAlgn="base" hangingPunct="0">
                <a:lnSpc>
                  <a:spcPct val="120000"/>
                </a:lnSpc>
                <a:spcBef>
                  <a:spcPct val="0"/>
                </a:spcBef>
                <a:spcAft>
                  <a:spcPct val="0"/>
                </a:spcAft>
                <a:defRPr/>
              </a:pPr>
              <a:r>
                <a:rPr lang="zh-TW" altLang="en-US" sz="2000" b="1" dirty="0">
                  <a:solidFill>
                    <a:prstClr val="white"/>
                  </a:solidFill>
                  <a:cs typeface="+mn-ea"/>
                  <a:sym typeface="+mn-lt"/>
                </a:rPr>
                <a:t>展望</a:t>
              </a:r>
              <a:endParaRPr lang="en-US" sz="2000" b="1" dirty="0">
                <a:solidFill>
                  <a:prstClr val="white"/>
                </a:solidFill>
                <a:cs typeface="+mn-ea"/>
                <a:sym typeface="+mn-lt"/>
              </a:endParaRPr>
            </a:p>
          </p:txBody>
        </p:sp>
        <p:sp>
          <p:nvSpPr>
            <p:cNvPr id="83982" name="AutoShape 14"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5751513" y="4778058"/>
              <a:ext cx="4376738" cy="538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20" tIns="45720" rIns="45720" bIns="45720" anchor="ctr"/>
            <a:lstStyle/>
            <a:p>
              <a:pPr defTabSz="412750" fontAlgn="base" hangingPunct="0">
                <a:lnSpc>
                  <a:spcPct val="120000"/>
                </a:lnSpc>
                <a:spcBef>
                  <a:spcPct val="0"/>
                </a:spcBef>
                <a:spcAft>
                  <a:spcPct val="0"/>
                </a:spcAft>
                <a:defRPr/>
              </a:pPr>
              <a:r>
                <a:rPr lang="zh-TW" altLang="en-US" sz="1600" dirty="0">
                  <a:solidFill>
                    <a:prstClr val="white"/>
                  </a:solidFill>
                  <a:cs typeface="+mn-ea"/>
                  <a:sym typeface="+mn-lt"/>
                </a:rPr>
                <a:t>透過資料科學，推薦系統成為企業的一大利器，有時可能預測不準或決策錯誤，這些錯誤的數據有助於檢討並修正，逐次修正和累積的數據使得推薦系統精準度最佳化。</a:t>
              </a:r>
              <a:endParaRPr lang="en-US" altLang="zh-TW" sz="1600" dirty="0">
                <a:solidFill>
                  <a:prstClr val="white"/>
                </a:solidFill>
                <a:cs typeface="+mn-ea"/>
                <a:sym typeface="+mn-lt"/>
              </a:endParaRPr>
            </a:p>
          </p:txBody>
        </p:sp>
        <p:sp>
          <p:nvSpPr>
            <p:cNvPr id="83987" name="AutoShape 19"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5417344" y="4368800"/>
              <a:ext cx="180000" cy="199242"/>
            </a:xfrm>
            <a:prstGeom prst="rightArrow">
              <a:avLst>
                <a:gd name="adj1" fmla="val 32000"/>
                <a:gd name="adj2" fmla="val 51782"/>
              </a:avLst>
            </a:pr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r" defTabSz="228600" fontAlgn="base" hangingPunct="0">
                <a:lnSpc>
                  <a:spcPct val="120000"/>
                </a:lnSpc>
                <a:spcBef>
                  <a:spcPct val="0"/>
                </a:spcBef>
                <a:spcAft>
                  <a:spcPct val="0"/>
                </a:spcAft>
                <a:defRPr/>
              </a:pPr>
              <a:endParaRPr lang="en-US" sz="1100" dirty="0">
                <a:solidFill>
                  <a:prstClr val="white"/>
                </a:solidFill>
                <a:cs typeface="+mn-ea"/>
                <a:sym typeface="+mn-lt"/>
              </a:endParaRPr>
            </a:p>
          </p:txBody>
        </p:sp>
      </p:grpSp>
      <p:sp>
        <p:nvSpPr>
          <p:cNvPr id="83988" name="AutoShape 2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2201069" y="5918994"/>
            <a:ext cx="1073150" cy="939006"/>
          </a:xfrm>
          <a:custGeom>
            <a:avLst/>
            <a:gdLst>
              <a:gd name="T0" fmla="*/ 1073150 w 21600"/>
              <a:gd name="T1" fmla="*/ 939006 h 21600"/>
              <a:gd name="T2" fmla="*/ 1073150 w 21600"/>
              <a:gd name="T3" fmla="*/ 939006 h 21600"/>
              <a:gd name="T4" fmla="*/ 1073150 w 21600"/>
              <a:gd name="T5" fmla="*/ 939006 h 21600"/>
              <a:gd name="T6" fmla="*/ 1073150 w 21600"/>
              <a:gd name="T7" fmla="*/ 9390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97" y="0"/>
                </a:moveTo>
                <a:lnTo>
                  <a:pt x="1897" y="328"/>
                </a:lnTo>
                <a:lnTo>
                  <a:pt x="19950" y="328"/>
                </a:lnTo>
                <a:lnTo>
                  <a:pt x="19950" y="758"/>
                </a:lnTo>
                <a:lnTo>
                  <a:pt x="2759" y="758"/>
                </a:lnTo>
                <a:lnTo>
                  <a:pt x="2759" y="3188"/>
                </a:lnTo>
                <a:lnTo>
                  <a:pt x="19950" y="3188"/>
                </a:lnTo>
                <a:lnTo>
                  <a:pt x="19950" y="3553"/>
                </a:lnTo>
                <a:lnTo>
                  <a:pt x="1897" y="3553"/>
                </a:lnTo>
                <a:lnTo>
                  <a:pt x="1897" y="3914"/>
                </a:lnTo>
                <a:lnTo>
                  <a:pt x="0" y="3914"/>
                </a:lnTo>
                <a:lnTo>
                  <a:pt x="0" y="4243"/>
                </a:lnTo>
                <a:lnTo>
                  <a:pt x="18085" y="4243"/>
                </a:lnTo>
                <a:lnTo>
                  <a:pt x="18085" y="4668"/>
                </a:lnTo>
                <a:lnTo>
                  <a:pt x="862" y="4668"/>
                </a:lnTo>
                <a:lnTo>
                  <a:pt x="862" y="7102"/>
                </a:lnTo>
                <a:lnTo>
                  <a:pt x="18085" y="7102"/>
                </a:lnTo>
                <a:lnTo>
                  <a:pt x="18085" y="7463"/>
                </a:lnTo>
                <a:lnTo>
                  <a:pt x="0" y="7463"/>
                </a:lnTo>
                <a:lnTo>
                  <a:pt x="0" y="7824"/>
                </a:lnTo>
                <a:lnTo>
                  <a:pt x="18947" y="7824"/>
                </a:lnTo>
                <a:lnTo>
                  <a:pt x="18947" y="3914"/>
                </a:lnTo>
                <a:lnTo>
                  <a:pt x="20813" y="3914"/>
                </a:lnTo>
                <a:lnTo>
                  <a:pt x="20813" y="0"/>
                </a:lnTo>
                <a:lnTo>
                  <a:pt x="19950" y="0"/>
                </a:lnTo>
                <a:lnTo>
                  <a:pt x="1897" y="0"/>
                </a:lnTo>
                <a:close/>
                <a:moveTo>
                  <a:pt x="21532" y="246"/>
                </a:moveTo>
                <a:lnTo>
                  <a:pt x="21532" y="461"/>
                </a:lnTo>
                <a:lnTo>
                  <a:pt x="21600" y="461"/>
                </a:lnTo>
                <a:lnTo>
                  <a:pt x="21532" y="246"/>
                </a:lnTo>
                <a:close/>
                <a:moveTo>
                  <a:pt x="0" y="7892"/>
                </a:moveTo>
                <a:lnTo>
                  <a:pt x="0" y="8349"/>
                </a:lnTo>
                <a:lnTo>
                  <a:pt x="16962" y="8349"/>
                </a:lnTo>
                <a:lnTo>
                  <a:pt x="16962" y="8810"/>
                </a:lnTo>
                <a:lnTo>
                  <a:pt x="806" y="8810"/>
                </a:lnTo>
                <a:lnTo>
                  <a:pt x="806" y="11834"/>
                </a:lnTo>
                <a:lnTo>
                  <a:pt x="16962" y="11834"/>
                </a:lnTo>
                <a:lnTo>
                  <a:pt x="16962" y="12263"/>
                </a:lnTo>
                <a:lnTo>
                  <a:pt x="0" y="12263"/>
                </a:lnTo>
                <a:lnTo>
                  <a:pt x="0" y="12725"/>
                </a:lnTo>
                <a:lnTo>
                  <a:pt x="1897" y="12725"/>
                </a:lnTo>
                <a:lnTo>
                  <a:pt x="1897" y="13118"/>
                </a:lnTo>
                <a:lnTo>
                  <a:pt x="19950" y="13118"/>
                </a:lnTo>
                <a:lnTo>
                  <a:pt x="19950" y="13478"/>
                </a:lnTo>
                <a:lnTo>
                  <a:pt x="2759" y="13478"/>
                </a:lnTo>
                <a:lnTo>
                  <a:pt x="2759" y="15945"/>
                </a:lnTo>
                <a:lnTo>
                  <a:pt x="19950" y="15945"/>
                </a:lnTo>
                <a:lnTo>
                  <a:pt x="19950" y="16274"/>
                </a:lnTo>
                <a:lnTo>
                  <a:pt x="1897" y="16274"/>
                </a:lnTo>
                <a:lnTo>
                  <a:pt x="1897" y="16635"/>
                </a:lnTo>
                <a:lnTo>
                  <a:pt x="20813" y="16635"/>
                </a:lnTo>
                <a:lnTo>
                  <a:pt x="20813" y="12725"/>
                </a:lnTo>
                <a:lnTo>
                  <a:pt x="19950" y="12725"/>
                </a:lnTo>
                <a:lnTo>
                  <a:pt x="17765" y="12725"/>
                </a:lnTo>
                <a:lnTo>
                  <a:pt x="17765" y="7892"/>
                </a:lnTo>
                <a:lnTo>
                  <a:pt x="16962" y="7892"/>
                </a:lnTo>
                <a:lnTo>
                  <a:pt x="0" y="7892"/>
                </a:lnTo>
                <a:close/>
                <a:moveTo>
                  <a:pt x="1897" y="16735"/>
                </a:moveTo>
                <a:lnTo>
                  <a:pt x="1897" y="17228"/>
                </a:lnTo>
                <a:lnTo>
                  <a:pt x="18832" y="17228"/>
                </a:lnTo>
                <a:lnTo>
                  <a:pt x="18832" y="17690"/>
                </a:lnTo>
                <a:lnTo>
                  <a:pt x="2703" y="17690"/>
                </a:lnTo>
                <a:lnTo>
                  <a:pt x="2703" y="20713"/>
                </a:lnTo>
                <a:lnTo>
                  <a:pt x="18832" y="20713"/>
                </a:lnTo>
                <a:lnTo>
                  <a:pt x="18832" y="21138"/>
                </a:lnTo>
                <a:lnTo>
                  <a:pt x="1897" y="21138"/>
                </a:lnTo>
                <a:lnTo>
                  <a:pt x="1897" y="21599"/>
                </a:lnTo>
                <a:lnTo>
                  <a:pt x="19662" y="21599"/>
                </a:lnTo>
                <a:lnTo>
                  <a:pt x="19662" y="16735"/>
                </a:lnTo>
                <a:lnTo>
                  <a:pt x="18832" y="16735"/>
                </a:lnTo>
                <a:lnTo>
                  <a:pt x="1897" y="16735"/>
                </a:lnTo>
                <a:close/>
              </a:path>
            </a:pathLst>
          </a:custGeom>
          <a:solidFill>
            <a:schemeClr val="accent2"/>
          </a:solidFill>
          <a:ln>
            <a:noFill/>
          </a:ln>
          <a:effectLst/>
        </p:spPr>
        <p:txBody>
          <a:bodyPr lIns="25400" tIns="25400" rIns="25400" bIns="25400" anchor="ctr"/>
          <a:lstStyle/>
          <a:p>
            <a:pPr algn="r" defTabSz="228600" fontAlgn="base" hangingPunct="0">
              <a:lnSpc>
                <a:spcPct val="120000"/>
              </a:lnSpc>
              <a:spcBef>
                <a:spcPct val="0"/>
              </a:spcBef>
              <a:spcAft>
                <a:spcPct val="0"/>
              </a:spcAft>
            </a:pPr>
            <a:endParaRPr lang="id-ID" sz="1100" dirty="0">
              <a:solidFill>
                <a:srgbClr val="777776"/>
              </a:solidFill>
              <a:cs typeface="+mn-ea"/>
              <a:sym typeface="+mn-lt"/>
            </a:endParaRPr>
          </a:p>
        </p:txBody>
      </p:sp>
      <p:sp>
        <p:nvSpPr>
          <p:cNvPr id="83989" name="AutoShape 21"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1234282" y="6409532"/>
            <a:ext cx="941388" cy="448469"/>
          </a:xfrm>
          <a:custGeom>
            <a:avLst/>
            <a:gdLst>
              <a:gd name="T0" fmla="*/ 941387 w 21600"/>
              <a:gd name="T1" fmla="*/ 448469 h 21600"/>
              <a:gd name="T2" fmla="*/ 941387 w 21600"/>
              <a:gd name="T3" fmla="*/ 448469 h 21600"/>
              <a:gd name="T4" fmla="*/ 941387 w 21600"/>
              <a:gd name="T5" fmla="*/ 448469 h 21600"/>
              <a:gd name="T6" fmla="*/ 941387 w 21600"/>
              <a:gd name="T7" fmla="*/ 4484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965"/>
                </a:lnTo>
                <a:lnTo>
                  <a:pt x="20552" y="965"/>
                </a:lnTo>
                <a:lnTo>
                  <a:pt x="20552" y="1787"/>
                </a:lnTo>
                <a:lnTo>
                  <a:pt x="1015" y="1787"/>
                </a:lnTo>
                <a:lnTo>
                  <a:pt x="1015" y="7770"/>
                </a:lnTo>
                <a:lnTo>
                  <a:pt x="20552" y="7770"/>
                </a:lnTo>
                <a:lnTo>
                  <a:pt x="20552" y="8668"/>
                </a:lnTo>
                <a:lnTo>
                  <a:pt x="0" y="8668"/>
                </a:lnTo>
                <a:lnTo>
                  <a:pt x="0" y="9490"/>
                </a:lnTo>
                <a:lnTo>
                  <a:pt x="21599" y="9490"/>
                </a:lnTo>
                <a:lnTo>
                  <a:pt x="21599" y="0"/>
                </a:lnTo>
                <a:lnTo>
                  <a:pt x="20552" y="0"/>
                </a:lnTo>
                <a:lnTo>
                  <a:pt x="0" y="0"/>
                </a:lnTo>
                <a:close/>
                <a:moveTo>
                  <a:pt x="0" y="9767"/>
                </a:moveTo>
                <a:lnTo>
                  <a:pt x="0" y="10866"/>
                </a:lnTo>
                <a:lnTo>
                  <a:pt x="19341" y="10866"/>
                </a:lnTo>
                <a:lnTo>
                  <a:pt x="19341" y="12032"/>
                </a:lnTo>
                <a:lnTo>
                  <a:pt x="951" y="12032"/>
                </a:lnTo>
                <a:lnTo>
                  <a:pt x="951" y="19401"/>
                </a:lnTo>
                <a:lnTo>
                  <a:pt x="19341" y="19401"/>
                </a:lnTo>
                <a:lnTo>
                  <a:pt x="19341" y="20500"/>
                </a:lnTo>
                <a:lnTo>
                  <a:pt x="0" y="20500"/>
                </a:lnTo>
                <a:lnTo>
                  <a:pt x="0" y="21599"/>
                </a:lnTo>
                <a:lnTo>
                  <a:pt x="20256" y="21599"/>
                </a:lnTo>
                <a:lnTo>
                  <a:pt x="20256" y="9767"/>
                </a:lnTo>
                <a:lnTo>
                  <a:pt x="19341" y="9767"/>
                </a:lnTo>
                <a:lnTo>
                  <a:pt x="0" y="9767"/>
                </a:lnTo>
                <a:close/>
              </a:path>
            </a:pathLst>
          </a:custGeom>
          <a:solidFill>
            <a:schemeClr val="accent1"/>
          </a:solidFill>
          <a:ln>
            <a:noFill/>
          </a:ln>
          <a:effectLst/>
        </p:spPr>
        <p:txBody>
          <a:bodyPr lIns="25400" tIns="25400" rIns="25400" bIns="25400" anchor="ctr"/>
          <a:lstStyle/>
          <a:p>
            <a:pPr algn="r" defTabSz="228600" fontAlgn="base" hangingPunct="0">
              <a:lnSpc>
                <a:spcPct val="120000"/>
              </a:lnSpc>
              <a:spcBef>
                <a:spcPct val="0"/>
              </a:spcBef>
              <a:spcAft>
                <a:spcPct val="0"/>
              </a:spcAft>
            </a:pPr>
            <a:endParaRPr lang="id-ID" sz="1100" dirty="0">
              <a:solidFill>
                <a:srgbClr val="777776"/>
              </a:solidFill>
              <a:cs typeface="+mn-ea"/>
              <a:sym typeface="+mn-lt"/>
            </a:endParaRPr>
          </a:p>
        </p:txBody>
      </p:sp>
      <p:cxnSp>
        <p:nvCxnSpPr>
          <p:cNvPr id="21" name="直接连接符 2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CxnSpPr/>
          <p:nvPr/>
        </p:nvCxnSpPr>
        <p:spPr>
          <a:xfrm>
            <a:off x="1283585" y="341322"/>
            <a:ext cx="0" cy="59333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hidden="1"/>
          <p:cNvSpPr txBox="1"/>
          <p:nvPr/>
        </p:nvSpPr>
        <p:spPr>
          <a:xfrm>
            <a:off x="-355600" y="1803400"/>
            <a:ext cx="293927" cy="1016000"/>
          </a:xfrm>
          <a:prstGeom prst="rect">
            <a:avLst/>
          </a:prstGeom>
          <a:noFill/>
        </p:spPr>
        <p:txBody>
          <a:bodyPr vert="wordArtVert" rtlCol="0">
            <a:spAutoFit/>
          </a:bodyPr>
          <a:lstStyle/>
          <a:p>
            <a:r>
              <a:rPr lang="en-US" altLang="zh-CN" sz="100">
                <a:cs typeface="+mn-ea"/>
                <a:sym typeface="+mn-lt"/>
              </a:rPr>
              <a:t>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a:t>
            </a:r>
            <a:endParaRPr lang="zh-CN" altLang="en-US" sz="100">
              <a:cs typeface="+mn-ea"/>
              <a:sym typeface="+mn-lt"/>
            </a:endParaRPr>
          </a:p>
        </p:txBody>
      </p:sp>
      <p:sp>
        <p:nvSpPr>
          <p:cNvPr id="23" name="文本框 19"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p:nvPr/>
        </p:nvSpPr>
        <p:spPr>
          <a:xfrm>
            <a:off x="1531937" y="407157"/>
            <a:ext cx="1006547" cy="461665"/>
          </a:xfrm>
          <a:prstGeom prst="rect">
            <a:avLst/>
          </a:prstGeom>
          <a:noFill/>
        </p:spPr>
        <p:txBody>
          <a:bodyPr wrap="square" rtlCol="0">
            <a:spAutoFit/>
          </a:bodyPr>
          <a:lstStyle/>
          <a:p>
            <a:r>
              <a:rPr kumimoji="1" lang="zh-TW" altLang="en-US" sz="2400" b="1" dirty="0">
                <a:solidFill>
                  <a:srgbClr val="E6C9A8"/>
                </a:solidFill>
                <a:sym typeface="+mn-lt"/>
              </a:rPr>
              <a:t>結論</a:t>
            </a:r>
            <a:endParaRPr lang="zh-CN" altLang="en-US" sz="2400" b="1" dirty="0">
              <a:solidFill>
                <a:srgbClr val="E6C9A8"/>
              </a:solidFill>
              <a:cs typeface="+mn-ea"/>
              <a:sym typeface="+mn-lt"/>
            </a:endParaRPr>
          </a:p>
        </p:txBody>
      </p:sp>
    </p:spTree>
    <p:extLst>
      <p:ext uri="{BB962C8B-B14F-4D97-AF65-F5344CB8AC3E}">
        <p14:creationId xmlns:p14="http://schemas.microsoft.com/office/powerpoint/2010/main" val="347085932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群組 2"/>
          <p:cNvGrpSpPr/>
          <p:nvPr/>
        </p:nvGrpSpPr>
        <p:grpSpPr>
          <a:xfrm>
            <a:off x="6763023" y="2010783"/>
            <a:ext cx="3115244" cy="594729"/>
            <a:chOff x="6232301" y="1405386"/>
            <a:chExt cx="3115244" cy="594729"/>
          </a:xfrm>
        </p:grpSpPr>
        <p:sp>
          <p:nvSpPr>
            <p:cNvPr id="6" name="文本框 5"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p:nvPr/>
          </p:nvSpPr>
          <p:spPr>
            <a:xfrm>
              <a:off x="7367516" y="1440443"/>
              <a:ext cx="1980029" cy="523220"/>
            </a:xfrm>
            <a:prstGeom prst="rect">
              <a:avLst/>
            </a:prstGeom>
            <a:noFill/>
          </p:spPr>
          <p:txBody>
            <a:bodyPr wrap="none" rtlCol="0">
              <a:spAutoFit/>
            </a:bodyPr>
            <a:lstStyle/>
            <a:p>
              <a:r>
                <a:rPr lang="zh-TW" altLang="en-US" sz="2800" b="1" dirty="0">
                  <a:solidFill>
                    <a:schemeClr val="accent1"/>
                  </a:solidFill>
                  <a:cs typeface="+mn-ea"/>
                  <a:sym typeface="+mn-lt"/>
                </a:rPr>
                <a:t>資料預處理</a:t>
              </a:r>
              <a:endParaRPr lang="zh-CN" altLang="en-US" sz="2800" b="1" dirty="0">
                <a:solidFill>
                  <a:schemeClr val="accent1"/>
                </a:solidFill>
                <a:cs typeface="+mn-ea"/>
                <a:sym typeface="+mn-lt"/>
              </a:endParaRPr>
            </a:p>
          </p:txBody>
        </p:sp>
        <p:cxnSp>
          <p:nvCxnSpPr>
            <p:cNvPr id="8" name="直接连接符 7"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CxnSpPr/>
            <p:nvPr/>
          </p:nvCxnSpPr>
          <p:spPr>
            <a:xfrm>
              <a:off x="7088560" y="1405386"/>
              <a:ext cx="0" cy="59333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p:nvPr/>
          </p:nvSpPr>
          <p:spPr>
            <a:xfrm>
              <a:off x="6232301" y="1415340"/>
              <a:ext cx="705641" cy="584775"/>
            </a:xfrm>
            <a:prstGeom prst="rect">
              <a:avLst/>
            </a:prstGeom>
            <a:noFill/>
          </p:spPr>
          <p:txBody>
            <a:bodyPr wrap="none" rtlCol="0">
              <a:spAutoFit/>
            </a:bodyPr>
            <a:lstStyle/>
            <a:p>
              <a:pPr algn="ctr"/>
              <a:r>
                <a:rPr lang="en-US" altLang="zh-CN" sz="3200" dirty="0">
                  <a:solidFill>
                    <a:schemeClr val="accent1"/>
                  </a:solidFill>
                  <a:cs typeface="+mn-ea"/>
                  <a:sym typeface="+mn-lt"/>
                </a:rPr>
                <a:t>0</a:t>
              </a:r>
              <a:r>
                <a:rPr lang="en-US" altLang="zh-TW" sz="3200" dirty="0">
                  <a:solidFill>
                    <a:schemeClr val="accent1"/>
                  </a:solidFill>
                  <a:cs typeface="+mn-ea"/>
                  <a:sym typeface="+mn-lt"/>
                </a:rPr>
                <a:t>2</a:t>
              </a:r>
              <a:r>
                <a:rPr lang="en-US" altLang="zh-CN" sz="3200" dirty="0">
                  <a:solidFill>
                    <a:schemeClr val="accent1"/>
                  </a:solidFill>
                  <a:cs typeface="+mn-ea"/>
                  <a:sym typeface="+mn-lt"/>
                </a:rPr>
                <a:t>.</a:t>
              </a:r>
              <a:endParaRPr lang="zh-CN" altLang="en-US" sz="3200" dirty="0">
                <a:solidFill>
                  <a:schemeClr val="accent1"/>
                </a:solidFill>
                <a:cs typeface="+mn-ea"/>
                <a:sym typeface="+mn-lt"/>
              </a:endParaRPr>
            </a:p>
          </p:txBody>
        </p:sp>
      </p:grpSp>
      <p:sp>
        <p:nvSpPr>
          <p:cNvPr id="25" name="文本框 24"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p:nvPr/>
        </p:nvSpPr>
        <p:spPr>
          <a:xfrm>
            <a:off x="2627023" y="2765116"/>
            <a:ext cx="1210588" cy="707886"/>
          </a:xfrm>
          <a:prstGeom prst="rect">
            <a:avLst/>
          </a:prstGeom>
          <a:noFill/>
        </p:spPr>
        <p:txBody>
          <a:bodyPr wrap="none" rtlCol="0">
            <a:spAutoFit/>
          </a:bodyPr>
          <a:lstStyle/>
          <a:p>
            <a:pPr algn="ctr"/>
            <a:r>
              <a:rPr lang="zh-TW" altLang="en-US" sz="4000" b="1" dirty="0">
                <a:solidFill>
                  <a:schemeClr val="accent1"/>
                </a:solidFill>
                <a:effectLst>
                  <a:outerShdw blurRad="38100" dist="38100" dir="2700000" algn="tl">
                    <a:srgbClr val="000000">
                      <a:alpha val="43137"/>
                    </a:srgbClr>
                  </a:outerShdw>
                </a:effectLst>
                <a:cs typeface="+mn-ea"/>
                <a:sym typeface="+mn-lt"/>
              </a:rPr>
              <a:t>目錄</a:t>
            </a:r>
            <a:endParaRPr lang="zh-CN" altLang="en-US" sz="4000" b="1" dirty="0">
              <a:solidFill>
                <a:schemeClr val="accent1"/>
              </a:solidFill>
              <a:effectLst>
                <a:outerShdw blurRad="38100" dist="38100" dir="2700000" algn="tl">
                  <a:srgbClr val="000000">
                    <a:alpha val="43137"/>
                  </a:srgbClr>
                </a:outerShdw>
              </a:effectLst>
              <a:cs typeface="+mn-ea"/>
              <a:sym typeface="+mn-lt"/>
            </a:endParaRPr>
          </a:p>
        </p:txBody>
      </p:sp>
      <p:cxnSp>
        <p:nvCxnSpPr>
          <p:cNvPr id="26" name="直接连接符 25"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CxnSpPr/>
          <p:nvPr/>
        </p:nvCxnSpPr>
        <p:spPr>
          <a:xfrm>
            <a:off x="2969426" y="3558312"/>
            <a:ext cx="51158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hidden="1"/>
          <p:cNvSpPr txBox="1"/>
          <p:nvPr/>
        </p:nvSpPr>
        <p:spPr>
          <a:xfrm>
            <a:off x="-355600" y="1803400"/>
            <a:ext cx="293927" cy="1016000"/>
          </a:xfrm>
          <a:prstGeom prst="rect">
            <a:avLst/>
          </a:prstGeom>
          <a:noFill/>
        </p:spPr>
        <p:txBody>
          <a:bodyPr vert="wordArtVert" rtlCol="0">
            <a:spAutoFit/>
          </a:bodyPr>
          <a:lstStyle/>
          <a:p>
            <a:r>
              <a:rPr lang="en-US" altLang="zh-CN" sz="100">
                <a:cs typeface="+mn-ea"/>
                <a:sym typeface="+mn-lt"/>
              </a:rPr>
              <a:t>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a:t>
            </a:r>
            <a:endParaRPr lang="zh-CN" altLang="en-US" sz="100">
              <a:cs typeface="+mn-ea"/>
              <a:sym typeface="+mn-lt"/>
            </a:endParaRPr>
          </a:p>
        </p:txBody>
      </p:sp>
      <p:grpSp>
        <p:nvGrpSpPr>
          <p:cNvPr id="29" name="群組 28"/>
          <p:cNvGrpSpPr/>
          <p:nvPr/>
        </p:nvGrpSpPr>
        <p:grpSpPr>
          <a:xfrm>
            <a:off x="6763023" y="5146042"/>
            <a:ext cx="2038026" cy="594729"/>
            <a:chOff x="6232301" y="1405386"/>
            <a:chExt cx="2038026" cy="594729"/>
          </a:xfrm>
        </p:grpSpPr>
        <p:sp>
          <p:nvSpPr>
            <p:cNvPr id="30" name="文本框 5"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p:nvPr/>
          </p:nvSpPr>
          <p:spPr>
            <a:xfrm>
              <a:off x="7367516" y="1440443"/>
              <a:ext cx="902811" cy="523220"/>
            </a:xfrm>
            <a:prstGeom prst="rect">
              <a:avLst/>
            </a:prstGeom>
            <a:noFill/>
          </p:spPr>
          <p:txBody>
            <a:bodyPr wrap="none" rtlCol="0">
              <a:spAutoFit/>
            </a:bodyPr>
            <a:lstStyle/>
            <a:p>
              <a:r>
                <a:rPr lang="zh-TW" altLang="en-US" sz="2800" b="1" dirty="0">
                  <a:solidFill>
                    <a:schemeClr val="accent1"/>
                  </a:solidFill>
                  <a:cs typeface="+mn-ea"/>
                  <a:sym typeface="+mn-lt"/>
                </a:rPr>
                <a:t>結論</a:t>
              </a:r>
              <a:endParaRPr lang="zh-CN" altLang="en-US" sz="2800" b="1" dirty="0">
                <a:solidFill>
                  <a:schemeClr val="accent1"/>
                </a:solidFill>
                <a:cs typeface="+mn-ea"/>
                <a:sym typeface="+mn-lt"/>
              </a:endParaRPr>
            </a:p>
          </p:txBody>
        </p:sp>
        <p:cxnSp>
          <p:nvCxnSpPr>
            <p:cNvPr id="31" name="直接连接符 7"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CxnSpPr/>
            <p:nvPr/>
          </p:nvCxnSpPr>
          <p:spPr>
            <a:xfrm>
              <a:off x="7088560" y="1405386"/>
              <a:ext cx="0" cy="59333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文本框 8"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p:nvPr/>
          </p:nvSpPr>
          <p:spPr>
            <a:xfrm>
              <a:off x="6232301" y="1415340"/>
              <a:ext cx="705641" cy="584775"/>
            </a:xfrm>
            <a:prstGeom prst="rect">
              <a:avLst/>
            </a:prstGeom>
            <a:noFill/>
          </p:spPr>
          <p:txBody>
            <a:bodyPr wrap="none" rtlCol="0">
              <a:spAutoFit/>
            </a:bodyPr>
            <a:lstStyle/>
            <a:p>
              <a:pPr algn="ctr"/>
              <a:r>
                <a:rPr lang="en-US" altLang="zh-CN" sz="3200" dirty="0">
                  <a:solidFill>
                    <a:schemeClr val="accent1"/>
                  </a:solidFill>
                  <a:cs typeface="+mn-ea"/>
                  <a:sym typeface="+mn-lt"/>
                </a:rPr>
                <a:t>0</a:t>
              </a:r>
              <a:r>
                <a:rPr lang="en-US" altLang="zh-TW" sz="3200" dirty="0">
                  <a:solidFill>
                    <a:schemeClr val="accent1"/>
                  </a:solidFill>
                  <a:cs typeface="+mn-ea"/>
                  <a:sym typeface="+mn-lt"/>
                </a:rPr>
                <a:t>5</a:t>
              </a:r>
              <a:r>
                <a:rPr lang="en-US" altLang="zh-CN" sz="3200" dirty="0">
                  <a:solidFill>
                    <a:schemeClr val="accent1"/>
                  </a:solidFill>
                  <a:cs typeface="+mn-ea"/>
                  <a:sym typeface="+mn-lt"/>
                </a:rPr>
                <a:t>.</a:t>
              </a:r>
              <a:endParaRPr lang="zh-CN" altLang="en-US" sz="3200" dirty="0">
                <a:solidFill>
                  <a:schemeClr val="accent1"/>
                </a:solidFill>
                <a:cs typeface="+mn-ea"/>
                <a:sym typeface="+mn-lt"/>
              </a:endParaRPr>
            </a:p>
          </p:txBody>
        </p:sp>
      </p:grpSp>
      <p:grpSp>
        <p:nvGrpSpPr>
          <p:cNvPr id="33" name="群組 32"/>
          <p:cNvGrpSpPr/>
          <p:nvPr/>
        </p:nvGrpSpPr>
        <p:grpSpPr>
          <a:xfrm>
            <a:off x="6763023" y="4100957"/>
            <a:ext cx="2756172" cy="594729"/>
            <a:chOff x="6232301" y="1405386"/>
            <a:chExt cx="2756172" cy="594729"/>
          </a:xfrm>
        </p:grpSpPr>
        <p:sp>
          <p:nvSpPr>
            <p:cNvPr id="34" name="文本框 5"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p:nvPr/>
          </p:nvSpPr>
          <p:spPr>
            <a:xfrm>
              <a:off x="7367516" y="1440443"/>
              <a:ext cx="1620957" cy="523220"/>
            </a:xfrm>
            <a:prstGeom prst="rect">
              <a:avLst/>
            </a:prstGeom>
            <a:noFill/>
          </p:spPr>
          <p:txBody>
            <a:bodyPr wrap="none" rtlCol="0">
              <a:spAutoFit/>
            </a:bodyPr>
            <a:lstStyle/>
            <a:p>
              <a:r>
                <a:rPr lang="zh-TW" altLang="en-US" sz="2800" b="1" dirty="0">
                  <a:solidFill>
                    <a:schemeClr val="accent1"/>
                  </a:solidFill>
                  <a:cs typeface="+mn-ea"/>
                  <a:sym typeface="+mn-lt"/>
                </a:rPr>
                <a:t>分析結果</a:t>
              </a:r>
              <a:endParaRPr lang="zh-CN" altLang="en-US" sz="2800" b="1" dirty="0">
                <a:solidFill>
                  <a:schemeClr val="accent1"/>
                </a:solidFill>
                <a:cs typeface="+mn-ea"/>
                <a:sym typeface="+mn-lt"/>
              </a:endParaRPr>
            </a:p>
          </p:txBody>
        </p:sp>
        <p:cxnSp>
          <p:nvCxnSpPr>
            <p:cNvPr id="35" name="直接连接符 7"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CxnSpPr/>
            <p:nvPr/>
          </p:nvCxnSpPr>
          <p:spPr>
            <a:xfrm>
              <a:off x="7088560" y="1405386"/>
              <a:ext cx="0" cy="59333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8"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p:nvPr/>
          </p:nvSpPr>
          <p:spPr>
            <a:xfrm>
              <a:off x="6232301" y="1415340"/>
              <a:ext cx="705641" cy="584775"/>
            </a:xfrm>
            <a:prstGeom prst="rect">
              <a:avLst/>
            </a:prstGeom>
            <a:noFill/>
          </p:spPr>
          <p:txBody>
            <a:bodyPr wrap="none" rtlCol="0">
              <a:spAutoFit/>
            </a:bodyPr>
            <a:lstStyle/>
            <a:p>
              <a:pPr algn="ctr"/>
              <a:r>
                <a:rPr lang="en-US" altLang="zh-CN" sz="3200" dirty="0">
                  <a:solidFill>
                    <a:schemeClr val="accent1"/>
                  </a:solidFill>
                  <a:cs typeface="+mn-ea"/>
                  <a:sym typeface="+mn-lt"/>
                </a:rPr>
                <a:t>0</a:t>
              </a:r>
              <a:r>
                <a:rPr lang="en-US" altLang="zh-TW" sz="3200" dirty="0">
                  <a:solidFill>
                    <a:schemeClr val="accent1"/>
                  </a:solidFill>
                  <a:cs typeface="+mn-ea"/>
                  <a:sym typeface="+mn-lt"/>
                </a:rPr>
                <a:t>4</a:t>
              </a:r>
              <a:r>
                <a:rPr lang="en-US" altLang="zh-CN" sz="3200" dirty="0">
                  <a:solidFill>
                    <a:schemeClr val="accent1"/>
                  </a:solidFill>
                  <a:cs typeface="+mn-ea"/>
                  <a:sym typeface="+mn-lt"/>
                </a:rPr>
                <a:t>.</a:t>
              </a:r>
              <a:endParaRPr lang="zh-CN" altLang="en-US" sz="3200" dirty="0">
                <a:solidFill>
                  <a:schemeClr val="accent1"/>
                </a:solidFill>
                <a:cs typeface="+mn-ea"/>
                <a:sym typeface="+mn-lt"/>
              </a:endParaRPr>
            </a:p>
          </p:txBody>
        </p:sp>
      </p:grpSp>
      <p:grpSp>
        <p:nvGrpSpPr>
          <p:cNvPr id="37" name="群組 36"/>
          <p:cNvGrpSpPr/>
          <p:nvPr/>
        </p:nvGrpSpPr>
        <p:grpSpPr>
          <a:xfrm>
            <a:off x="6763023" y="965696"/>
            <a:ext cx="3833390" cy="594729"/>
            <a:chOff x="6232301" y="1405386"/>
            <a:chExt cx="3833390" cy="594729"/>
          </a:xfrm>
        </p:grpSpPr>
        <p:sp>
          <p:nvSpPr>
            <p:cNvPr id="38" name="文本框 5"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p:nvPr/>
          </p:nvSpPr>
          <p:spPr>
            <a:xfrm>
              <a:off x="7367516" y="1440443"/>
              <a:ext cx="2698175" cy="523220"/>
            </a:xfrm>
            <a:prstGeom prst="rect">
              <a:avLst/>
            </a:prstGeom>
            <a:noFill/>
          </p:spPr>
          <p:txBody>
            <a:bodyPr wrap="none" rtlCol="0">
              <a:spAutoFit/>
            </a:bodyPr>
            <a:lstStyle/>
            <a:p>
              <a:r>
                <a:rPr lang="zh-TW" altLang="en-US" sz="2800" b="1" dirty="0">
                  <a:solidFill>
                    <a:schemeClr val="accent1"/>
                  </a:solidFill>
                  <a:cs typeface="+mn-ea"/>
                  <a:sym typeface="+mn-lt"/>
                </a:rPr>
                <a:t>資料介紹與目標</a:t>
              </a:r>
              <a:endParaRPr lang="zh-CN" altLang="en-US" sz="2800" b="1" dirty="0">
                <a:solidFill>
                  <a:schemeClr val="accent1"/>
                </a:solidFill>
                <a:cs typeface="+mn-ea"/>
                <a:sym typeface="+mn-lt"/>
              </a:endParaRPr>
            </a:p>
          </p:txBody>
        </p:sp>
        <p:cxnSp>
          <p:nvCxnSpPr>
            <p:cNvPr id="39" name="直接连接符 7"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CxnSpPr/>
            <p:nvPr/>
          </p:nvCxnSpPr>
          <p:spPr>
            <a:xfrm>
              <a:off x="7088560" y="1405386"/>
              <a:ext cx="0" cy="59333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文本框 8"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p:nvPr/>
          </p:nvSpPr>
          <p:spPr>
            <a:xfrm>
              <a:off x="6232301" y="1415340"/>
              <a:ext cx="705641" cy="584775"/>
            </a:xfrm>
            <a:prstGeom prst="rect">
              <a:avLst/>
            </a:prstGeom>
            <a:noFill/>
          </p:spPr>
          <p:txBody>
            <a:bodyPr wrap="none" rtlCol="0">
              <a:spAutoFit/>
            </a:bodyPr>
            <a:lstStyle/>
            <a:p>
              <a:pPr algn="ctr"/>
              <a:r>
                <a:rPr lang="en-US" altLang="zh-CN" sz="3200" dirty="0">
                  <a:solidFill>
                    <a:schemeClr val="accent1"/>
                  </a:solidFill>
                  <a:cs typeface="+mn-ea"/>
                  <a:sym typeface="+mn-lt"/>
                </a:rPr>
                <a:t>01.</a:t>
              </a:r>
              <a:endParaRPr lang="zh-CN" altLang="en-US" sz="3200" dirty="0">
                <a:solidFill>
                  <a:schemeClr val="accent1"/>
                </a:solidFill>
                <a:cs typeface="+mn-ea"/>
                <a:sym typeface="+mn-lt"/>
              </a:endParaRPr>
            </a:p>
          </p:txBody>
        </p:sp>
      </p:grpSp>
      <p:grpSp>
        <p:nvGrpSpPr>
          <p:cNvPr id="41" name="群組 40"/>
          <p:cNvGrpSpPr/>
          <p:nvPr/>
        </p:nvGrpSpPr>
        <p:grpSpPr>
          <a:xfrm>
            <a:off x="6763023" y="3055870"/>
            <a:ext cx="3833390" cy="594729"/>
            <a:chOff x="6232301" y="1405386"/>
            <a:chExt cx="3833390" cy="594729"/>
          </a:xfrm>
        </p:grpSpPr>
        <p:sp>
          <p:nvSpPr>
            <p:cNvPr id="42" name="文本框 5"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p:nvPr/>
          </p:nvSpPr>
          <p:spPr>
            <a:xfrm>
              <a:off x="7367516" y="1440443"/>
              <a:ext cx="2698175" cy="523220"/>
            </a:xfrm>
            <a:prstGeom prst="rect">
              <a:avLst/>
            </a:prstGeom>
            <a:noFill/>
          </p:spPr>
          <p:txBody>
            <a:bodyPr wrap="none" rtlCol="0">
              <a:spAutoFit/>
            </a:bodyPr>
            <a:lstStyle/>
            <a:p>
              <a:r>
                <a:rPr lang="zh-TW" altLang="en-US" sz="2800" b="1" dirty="0">
                  <a:solidFill>
                    <a:schemeClr val="accent1"/>
                  </a:solidFill>
                  <a:cs typeface="+mn-ea"/>
                  <a:sym typeface="+mn-lt"/>
                </a:rPr>
                <a:t>模型選擇與建立</a:t>
              </a:r>
              <a:endParaRPr lang="zh-CN" altLang="en-US" sz="2800" b="1" dirty="0">
                <a:solidFill>
                  <a:schemeClr val="accent1"/>
                </a:solidFill>
                <a:cs typeface="+mn-ea"/>
                <a:sym typeface="+mn-lt"/>
              </a:endParaRPr>
            </a:p>
          </p:txBody>
        </p:sp>
        <p:cxnSp>
          <p:nvCxnSpPr>
            <p:cNvPr id="43" name="直接连接符 7"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CxnSpPr/>
            <p:nvPr/>
          </p:nvCxnSpPr>
          <p:spPr>
            <a:xfrm>
              <a:off x="7088560" y="1405386"/>
              <a:ext cx="0" cy="59333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文本框 8"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p:nvPr/>
          </p:nvSpPr>
          <p:spPr>
            <a:xfrm>
              <a:off x="6232301" y="1415340"/>
              <a:ext cx="705641" cy="584775"/>
            </a:xfrm>
            <a:prstGeom prst="rect">
              <a:avLst/>
            </a:prstGeom>
            <a:noFill/>
          </p:spPr>
          <p:txBody>
            <a:bodyPr wrap="none" rtlCol="0">
              <a:spAutoFit/>
            </a:bodyPr>
            <a:lstStyle/>
            <a:p>
              <a:pPr algn="ctr"/>
              <a:r>
                <a:rPr lang="en-US" altLang="zh-CN" sz="3200" dirty="0">
                  <a:solidFill>
                    <a:schemeClr val="accent1"/>
                  </a:solidFill>
                  <a:cs typeface="+mn-ea"/>
                  <a:sym typeface="+mn-lt"/>
                </a:rPr>
                <a:t>0</a:t>
              </a:r>
              <a:r>
                <a:rPr lang="en-US" altLang="zh-TW" sz="3200" dirty="0">
                  <a:solidFill>
                    <a:schemeClr val="accent1"/>
                  </a:solidFill>
                  <a:cs typeface="+mn-ea"/>
                  <a:sym typeface="+mn-lt"/>
                </a:rPr>
                <a:t>3</a:t>
              </a:r>
              <a:r>
                <a:rPr lang="en-US" altLang="zh-CN" sz="3200" dirty="0">
                  <a:solidFill>
                    <a:schemeClr val="accent1"/>
                  </a:solidFill>
                  <a:cs typeface="+mn-ea"/>
                  <a:sym typeface="+mn-lt"/>
                </a:rPr>
                <a:t>.</a:t>
              </a:r>
              <a:endParaRPr lang="zh-CN" altLang="en-US" sz="3200" dirty="0">
                <a:solidFill>
                  <a:schemeClr val="accent1"/>
                </a:solidFill>
                <a:cs typeface="+mn-ea"/>
                <a:sym typeface="+mn-lt"/>
              </a:endParaRPr>
            </a:p>
          </p:txBody>
        </p:sp>
      </p:grpSp>
    </p:spTree>
    <p:extLst>
      <p:ext uri="{BB962C8B-B14F-4D97-AF65-F5344CB8AC3E}">
        <p14:creationId xmlns:p14="http://schemas.microsoft.com/office/powerpoint/2010/main" val="164727961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p:nvPr/>
        </p:nvSpPr>
        <p:spPr>
          <a:xfrm>
            <a:off x="906966" y="2833223"/>
            <a:ext cx="2236510" cy="707886"/>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TW" altLang="en-US" sz="4000" noProof="0" dirty="0">
                <a:solidFill>
                  <a:schemeClr val="accent1"/>
                </a:solidFill>
                <a:cs typeface="+mn-ea"/>
                <a:sym typeface="+mn-lt"/>
              </a:rPr>
              <a:t>謝謝大家</a:t>
            </a:r>
            <a:endParaRPr kumimoji="0" lang="zh-CN" altLang="en-US" sz="4000" i="0" u="none" strike="noStrike" kern="1200" cap="none" spc="0" normalizeH="0" baseline="0" noProof="0" dirty="0">
              <a:ln>
                <a:noFill/>
              </a:ln>
              <a:solidFill>
                <a:schemeClr val="accent1"/>
              </a:solidFill>
              <a:effectLst/>
              <a:uLnTx/>
              <a:uFillTx/>
              <a:cs typeface="+mn-ea"/>
              <a:sym typeface="+mn-lt"/>
            </a:endParaRPr>
          </a:p>
        </p:txBody>
      </p:sp>
      <p:cxnSp>
        <p:nvCxnSpPr>
          <p:cNvPr id="18" name="直接连接符 17"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CxnSpPr/>
          <p:nvPr/>
        </p:nvCxnSpPr>
        <p:spPr>
          <a:xfrm>
            <a:off x="999954" y="3694981"/>
            <a:ext cx="52082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hidden="1"/>
          <p:cNvSpPr txBox="1"/>
          <p:nvPr/>
        </p:nvSpPr>
        <p:spPr>
          <a:xfrm>
            <a:off x="-355600" y="1803400"/>
            <a:ext cx="293927" cy="1016000"/>
          </a:xfrm>
          <a:prstGeom prst="rect">
            <a:avLst/>
          </a:prstGeom>
          <a:noFill/>
        </p:spPr>
        <p:txBody>
          <a:bodyPr vert="wordArtVert" rtlCol="0">
            <a:spAutoFit/>
          </a:bodyPr>
          <a:lstStyle/>
          <a:p>
            <a:r>
              <a:rPr lang="en-US" altLang="zh-CN" sz="100">
                <a:cs typeface="+mn-ea"/>
                <a:sym typeface="+mn-lt"/>
              </a:rPr>
              <a:t>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a:t>
            </a:r>
            <a:endParaRPr lang="zh-CN" altLang="en-US" sz="100">
              <a:cs typeface="+mn-ea"/>
              <a:sym typeface="+mn-lt"/>
            </a:endParaRPr>
          </a:p>
        </p:txBody>
      </p:sp>
    </p:spTree>
    <p:extLst>
      <p:ext uri="{BB962C8B-B14F-4D97-AF65-F5344CB8AC3E}">
        <p14:creationId xmlns:p14="http://schemas.microsoft.com/office/powerpoint/2010/main" val="88719106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6"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a:spLocks noChangeArrowheads="1"/>
          </p:cNvSpPr>
          <p:nvPr/>
        </p:nvSpPr>
        <p:spPr bwMode="auto">
          <a:xfrm>
            <a:off x="1532782" y="4302832"/>
            <a:ext cx="635938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3921" fontAlgn="base">
              <a:lnSpc>
                <a:spcPct val="100000"/>
              </a:lnSpc>
              <a:spcBef>
                <a:spcPct val="0"/>
              </a:spcBef>
              <a:spcAft>
                <a:spcPct val="0"/>
              </a:spcAft>
              <a:buNone/>
              <a:defRPr/>
            </a:pPr>
            <a:r>
              <a:rPr lang="zh-TW" altLang="en-US" sz="4400" b="1" dirty="0">
                <a:solidFill>
                  <a:schemeClr val="accent1"/>
                </a:solidFill>
                <a:latin typeface="+mn-lt"/>
                <a:ea typeface="+mn-ea"/>
                <a:cs typeface="+mn-ea"/>
                <a:sym typeface="+mn-lt"/>
              </a:rPr>
              <a:t>資料介紹與目標</a:t>
            </a:r>
            <a:endParaRPr lang="zh-CN" altLang="en-US" sz="4400" b="1" dirty="0">
              <a:solidFill>
                <a:schemeClr val="accent1"/>
              </a:solidFill>
              <a:latin typeface="+mn-lt"/>
              <a:ea typeface="+mn-ea"/>
              <a:cs typeface="+mn-ea"/>
              <a:sym typeface="+mn-lt"/>
            </a:endParaRPr>
          </a:p>
        </p:txBody>
      </p:sp>
      <p:sp>
        <p:nvSpPr>
          <p:cNvPr id="2" name="矩形 1"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p:nvPr/>
        </p:nvSpPr>
        <p:spPr>
          <a:xfrm>
            <a:off x="1532782" y="2778009"/>
            <a:ext cx="1353256" cy="1200329"/>
          </a:xfrm>
          <a:prstGeom prst="rect">
            <a:avLst/>
          </a:prstGeom>
        </p:spPr>
        <p:txBody>
          <a:bodyPr wrap="none">
            <a:spAutoFit/>
          </a:bodyPr>
          <a:lstStyle/>
          <a:p>
            <a:r>
              <a:rPr lang="en-US" altLang="zh-CN" sz="7200" dirty="0">
                <a:solidFill>
                  <a:schemeClr val="bg1"/>
                </a:solidFill>
                <a:cs typeface="+mn-ea"/>
                <a:sym typeface="+mn-lt"/>
              </a:rPr>
              <a:t>01.</a:t>
            </a:r>
            <a:endParaRPr lang="zh-CN" altLang="en-US" sz="7200" dirty="0">
              <a:solidFill>
                <a:schemeClr val="bg1"/>
              </a:solidFill>
              <a:cs typeface="+mn-ea"/>
              <a:sym typeface="+mn-lt"/>
            </a:endParaRPr>
          </a:p>
        </p:txBody>
      </p:sp>
      <p:cxnSp>
        <p:nvCxnSpPr>
          <p:cNvPr id="13" name="直接连接符 12"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CxnSpPr/>
          <p:nvPr/>
        </p:nvCxnSpPr>
        <p:spPr>
          <a:xfrm>
            <a:off x="1106215" y="2904549"/>
            <a:ext cx="0" cy="242686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e7d195523061f1c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hidden="1"/>
          <p:cNvSpPr txBox="1"/>
          <p:nvPr/>
        </p:nvSpPr>
        <p:spPr>
          <a:xfrm>
            <a:off x="-355600" y="1803400"/>
            <a:ext cx="293927" cy="1016000"/>
          </a:xfrm>
          <a:prstGeom prst="rect">
            <a:avLst/>
          </a:prstGeom>
          <a:noFill/>
        </p:spPr>
        <p:txBody>
          <a:bodyPr vert="wordArtVert" rtlCol="0">
            <a:spAutoFit/>
          </a:bodyPr>
          <a:lstStyle/>
          <a:p>
            <a:r>
              <a:rPr lang="en-US" altLang="zh-CN" sz="100">
                <a:cs typeface="+mn-ea"/>
                <a:sym typeface="+mn-lt"/>
              </a:rPr>
              <a:t>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a:t>
            </a:r>
            <a:endParaRPr lang="zh-CN" altLang="en-US" sz="100">
              <a:cs typeface="+mn-ea"/>
              <a:sym typeface="+mn-lt"/>
            </a:endParaRPr>
          </a:p>
        </p:txBody>
      </p:sp>
    </p:spTree>
    <p:extLst>
      <p:ext uri="{BB962C8B-B14F-4D97-AF65-F5344CB8AC3E}">
        <p14:creationId xmlns:p14="http://schemas.microsoft.com/office/powerpoint/2010/main" val="248826323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35"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CxnSpPr/>
          <p:nvPr/>
        </p:nvCxnSpPr>
        <p:spPr>
          <a:xfrm>
            <a:off x="1283585" y="341322"/>
            <a:ext cx="0" cy="59333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e7d195523061f1c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hidden="1"/>
          <p:cNvSpPr txBox="1"/>
          <p:nvPr/>
        </p:nvSpPr>
        <p:spPr>
          <a:xfrm>
            <a:off x="-355600" y="1803400"/>
            <a:ext cx="293927" cy="1016000"/>
          </a:xfrm>
          <a:prstGeom prst="rect">
            <a:avLst/>
          </a:prstGeom>
          <a:noFill/>
        </p:spPr>
        <p:txBody>
          <a:bodyPr vert="wordArtVert" rtlCol="0">
            <a:spAutoFit/>
          </a:bodyPr>
          <a:lstStyle/>
          <a:p>
            <a:r>
              <a:rPr lang="en-US" altLang="zh-CN" sz="100">
                <a:cs typeface="+mn-ea"/>
                <a:sym typeface="+mn-lt"/>
              </a:rPr>
              <a:t>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a:t>
            </a:r>
            <a:endParaRPr lang="zh-CN" altLang="en-US" sz="100">
              <a:cs typeface="+mn-ea"/>
              <a:sym typeface="+mn-lt"/>
            </a:endParaRPr>
          </a:p>
        </p:txBody>
      </p:sp>
      <p:sp>
        <p:nvSpPr>
          <p:cNvPr id="42" name="文本框 19"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p:nvPr/>
        </p:nvSpPr>
        <p:spPr>
          <a:xfrm>
            <a:off x="1510769" y="407156"/>
            <a:ext cx="2339102" cy="461665"/>
          </a:xfrm>
          <a:prstGeom prst="rect">
            <a:avLst/>
          </a:prstGeom>
          <a:noFill/>
        </p:spPr>
        <p:txBody>
          <a:bodyPr wrap="none" rtlCol="0">
            <a:spAutoFit/>
          </a:bodyPr>
          <a:lstStyle/>
          <a:p>
            <a:r>
              <a:rPr lang="zh-TW" altLang="en-US" sz="2400" b="1" dirty="0">
                <a:solidFill>
                  <a:schemeClr val="accent1"/>
                </a:solidFill>
                <a:cs typeface="+mn-ea"/>
                <a:sym typeface="+mn-lt"/>
              </a:rPr>
              <a:t>更多選擇更好？</a:t>
            </a:r>
            <a:endParaRPr lang="zh-CN" altLang="en-US" sz="2400" b="1" dirty="0">
              <a:solidFill>
                <a:schemeClr val="accent1"/>
              </a:solidFill>
              <a:cs typeface="+mn-ea"/>
              <a:sym typeface="+mn-lt"/>
            </a:endParaRPr>
          </a:p>
        </p:txBody>
      </p:sp>
      <p:sp>
        <p:nvSpPr>
          <p:cNvPr id="15" name="AutoShape 24"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4933185" y="5415401"/>
            <a:ext cx="2725693" cy="7428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r>
              <a:rPr kumimoji="1" lang="zh-TW" altLang="en-US" sz="2400" dirty="0">
                <a:solidFill>
                  <a:schemeClr val="bg1"/>
                </a:solidFill>
              </a:rPr>
              <a:t>哪種情況賣的更好</a:t>
            </a:r>
            <a:r>
              <a:rPr kumimoji="1" lang="en-US" altLang="zh-TW" sz="2400" dirty="0">
                <a:solidFill>
                  <a:schemeClr val="bg1"/>
                </a:solidFill>
              </a:rPr>
              <a:t>?</a:t>
            </a:r>
            <a:endParaRPr lang="en-US" altLang="zh-TW" sz="2400" dirty="0">
              <a:solidFill>
                <a:schemeClr val="bg1"/>
              </a:solidFill>
            </a:endParaRPr>
          </a:p>
        </p:txBody>
      </p:sp>
      <p:pic>
        <p:nvPicPr>
          <p:cNvPr id="2" name="圖片 1"/>
          <p:cNvPicPr>
            <a:picLocks noChangeAspect="1"/>
          </p:cNvPicPr>
          <p:nvPr/>
        </p:nvPicPr>
        <p:blipFill>
          <a:blip r:embed="rId3"/>
          <a:stretch>
            <a:fillRect/>
          </a:stretch>
        </p:blipFill>
        <p:spPr>
          <a:xfrm>
            <a:off x="1228477" y="1309223"/>
            <a:ext cx="4468053" cy="3349875"/>
          </a:xfrm>
          <a:prstGeom prst="rect">
            <a:avLst/>
          </a:prstGeom>
        </p:spPr>
      </p:pic>
      <p:pic>
        <p:nvPicPr>
          <p:cNvPr id="4" name="圖片 3"/>
          <p:cNvPicPr>
            <a:picLocks noChangeAspect="1"/>
          </p:cNvPicPr>
          <p:nvPr/>
        </p:nvPicPr>
        <p:blipFill>
          <a:blip r:embed="rId4"/>
          <a:stretch>
            <a:fillRect/>
          </a:stretch>
        </p:blipFill>
        <p:spPr>
          <a:xfrm>
            <a:off x="7658878" y="2255076"/>
            <a:ext cx="2132569" cy="1458167"/>
          </a:xfrm>
          <a:prstGeom prst="rect">
            <a:avLst/>
          </a:prstGeom>
        </p:spPr>
      </p:pic>
      <p:sp>
        <p:nvSpPr>
          <p:cNvPr id="5" name="文字方塊 4"/>
          <p:cNvSpPr txBox="1"/>
          <p:nvPr/>
        </p:nvSpPr>
        <p:spPr>
          <a:xfrm>
            <a:off x="2630442" y="4820213"/>
            <a:ext cx="2463282" cy="461665"/>
          </a:xfrm>
          <a:prstGeom prst="rect">
            <a:avLst/>
          </a:prstGeom>
          <a:noFill/>
        </p:spPr>
        <p:txBody>
          <a:bodyPr wrap="square" rtlCol="0">
            <a:spAutoFit/>
          </a:bodyPr>
          <a:lstStyle/>
          <a:p>
            <a:r>
              <a:rPr kumimoji="1" lang="en-US" altLang="zh-TW" sz="2400" dirty="0">
                <a:solidFill>
                  <a:srgbClr val="FEFEFE"/>
                </a:solidFill>
              </a:rPr>
              <a:t>24</a:t>
            </a:r>
            <a:r>
              <a:rPr kumimoji="1" lang="zh-TW" altLang="en-US" sz="2400" dirty="0">
                <a:solidFill>
                  <a:srgbClr val="FEFEFE"/>
                </a:solidFill>
              </a:rPr>
              <a:t>種口味</a:t>
            </a:r>
            <a:endParaRPr kumimoji="1" lang="en-US" altLang="zh-TW" sz="2400" dirty="0">
              <a:solidFill>
                <a:srgbClr val="FEFEFE"/>
              </a:solidFill>
            </a:endParaRPr>
          </a:p>
        </p:txBody>
      </p:sp>
      <p:sp>
        <p:nvSpPr>
          <p:cNvPr id="11" name="文字方塊 10"/>
          <p:cNvSpPr txBox="1"/>
          <p:nvPr/>
        </p:nvSpPr>
        <p:spPr>
          <a:xfrm>
            <a:off x="8250581" y="4820213"/>
            <a:ext cx="2463282" cy="461665"/>
          </a:xfrm>
          <a:prstGeom prst="rect">
            <a:avLst/>
          </a:prstGeom>
          <a:noFill/>
        </p:spPr>
        <p:txBody>
          <a:bodyPr wrap="square" rtlCol="0">
            <a:spAutoFit/>
          </a:bodyPr>
          <a:lstStyle/>
          <a:p>
            <a:r>
              <a:rPr kumimoji="1" lang="en-US" altLang="zh-TW" sz="2400" dirty="0">
                <a:solidFill>
                  <a:srgbClr val="FEFEFE"/>
                </a:solidFill>
              </a:rPr>
              <a:t>6</a:t>
            </a:r>
            <a:r>
              <a:rPr kumimoji="1" lang="zh-TW" altLang="en-US" sz="2400" dirty="0">
                <a:solidFill>
                  <a:srgbClr val="FEFEFE"/>
                </a:solidFill>
              </a:rPr>
              <a:t>種口味</a:t>
            </a:r>
            <a:endParaRPr kumimoji="1" lang="en-US" altLang="zh-TW" sz="2400" dirty="0">
              <a:solidFill>
                <a:srgbClr val="FEFEFE"/>
              </a:solidFill>
            </a:endParaRPr>
          </a:p>
        </p:txBody>
      </p:sp>
    </p:spTree>
    <p:extLst>
      <p:ext uri="{BB962C8B-B14F-4D97-AF65-F5344CB8AC3E}">
        <p14:creationId xmlns:p14="http://schemas.microsoft.com/office/powerpoint/2010/main" val="422599324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AutoShape 5"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rot="5400000">
            <a:off x="3421460" y="3438922"/>
            <a:ext cx="3448050" cy="865981"/>
          </a:xfrm>
          <a:custGeom>
            <a:avLst/>
            <a:gdLst>
              <a:gd name="T0" fmla="*/ 3448050 w 21600"/>
              <a:gd name="T1" fmla="*/ 865981 h 21600"/>
              <a:gd name="T2" fmla="*/ 3448050 w 21600"/>
              <a:gd name="T3" fmla="*/ 865981 h 21600"/>
              <a:gd name="T4" fmla="*/ 3448050 w 21600"/>
              <a:gd name="T5" fmla="*/ 865981 h 21600"/>
              <a:gd name="T6" fmla="*/ 3448050 w 21600"/>
              <a:gd name="T7" fmla="*/ 8659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507"/>
                </a:moveTo>
                <a:lnTo>
                  <a:pt x="5402" y="0"/>
                </a:lnTo>
                <a:lnTo>
                  <a:pt x="16260" y="0"/>
                </a:lnTo>
                <a:lnTo>
                  <a:pt x="21599" y="21600"/>
                </a:lnTo>
                <a:lnTo>
                  <a:pt x="0" y="21507"/>
                </a:lnTo>
                <a:close/>
              </a:path>
            </a:pathLst>
          </a:custGeom>
          <a:solidFill>
            <a:schemeClr val="accent1">
              <a:lumMod val="75000"/>
            </a:schemeClr>
          </a:solidFill>
          <a:ln>
            <a:noFill/>
          </a:ln>
          <a:effectLst/>
        </p:spPr>
        <p:txBody>
          <a:bodyPr lIns="25400" tIns="25400" rIns="25400" bIns="25400" anchor="ctr"/>
          <a:lstStyle/>
          <a:p>
            <a:pPr algn="r" defTabSz="228600" fontAlgn="base" hangingPunct="0">
              <a:lnSpc>
                <a:spcPct val="120000"/>
              </a:lnSpc>
              <a:spcBef>
                <a:spcPct val="0"/>
              </a:spcBef>
              <a:spcAft>
                <a:spcPct val="0"/>
              </a:spcAft>
            </a:pPr>
            <a:endParaRPr lang="id-ID" sz="1400" dirty="0">
              <a:solidFill>
                <a:prstClr val="white"/>
              </a:solidFill>
              <a:cs typeface="+mn-ea"/>
              <a:sym typeface="+mn-lt"/>
            </a:endParaRPr>
          </a:p>
        </p:txBody>
      </p:sp>
      <p:sp>
        <p:nvSpPr>
          <p:cNvPr id="66566" name="AutoShape 6"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rot="5400000">
            <a:off x="2915047" y="3806429"/>
            <a:ext cx="3474244" cy="127000"/>
          </a:xfrm>
          <a:custGeom>
            <a:avLst/>
            <a:gdLst>
              <a:gd name="T0" fmla="*/ 3474244 w 21600"/>
              <a:gd name="T1" fmla="*/ 127000 h 21600"/>
              <a:gd name="T2" fmla="*/ 3474244 w 21600"/>
              <a:gd name="T3" fmla="*/ 127000 h 21600"/>
              <a:gd name="T4" fmla="*/ 3474244 w 21600"/>
              <a:gd name="T5" fmla="*/ 127000 h 21600"/>
              <a:gd name="T6" fmla="*/ 3474244 w 21600"/>
              <a:gd name="T7" fmla="*/ 1270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solidFill>
            <a:schemeClr val="accent1"/>
          </a:solidFill>
          <a:ln>
            <a:noFill/>
          </a:ln>
          <a:effectLst/>
        </p:spPr>
        <p:txBody>
          <a:bodyPr lIns="25400" tIns="25400" rIns="25400" bIns="25400" anchor="ctr"/>
          <a:lstStyle/>
          <a:p>
            <a:pPr algn="r" defTabSz="228600" fontAlgn="base" hangingPunct="0">
              <a:lnSpc>
                <a:spcPct val="120000"/>
              </a:lnSpc>
              <a:spcBef>
                <a:spcPct val="0"/>
              </a:spcBef>
              <a:spcAft>
                <a:spcPct val="0"/>
              </a:spcAft>
            </a:pPr>
            <a:endParaRPr lang="id-ID" sz="1400" dirty="0">
              <a:solidFill>
                <a:prstClr val="white"/>
              </a:solidFill>
              <a:cs typeface="+mn-ea"/>
              <a:sym typeface="+mn-lt"/>
            </a:endParaRPr>
          </a:p>
        </p:txBody>
      </p:sp>
      <p:sp>
        <p:nvSpPr>
          <p:cNvPr id="66567" name="AutoShape 7"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rot="5400000">
            <a:off x="4107260" y="3438922"/>
            <a:ext cx="3448050" cy="865981"/>
          </a:xfrm>
          <a:custGeom>
            <a:avLst/>
            <a:gdLst>
              <a:gd name="T0" fmla="*/ 3448050 w 21600"/>
              <a:gd name="T1" fmla="*/ 865981 h 21600"/>
              <a:gd name="T2" fmla="*/ 3448050 w 21600"/>
              <a:gd name="T3" fmla="*/ 865981 h 21600"/>
              <a:gd name="T4" fmla="*/ 3448050 w 21600"/>
              <a:gd name="T5" fmla="*/ 865981 h 21600"/>
              <a:gd name="T6" fmla="*/ 3448050 w 21600"/>
              <a:gd name="T7" fmla="*/ 8659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507"/>
                </a:moveTo>
                <a:lnTo>
                  <a:pt x="5402" y="0"/>
                </a:lnTo>
                <a:lnTo>
                  <a:pt x="16260" y="0"/>
                </a:lnTo>
                <a:lnTo>
                  <a:pt x="21599" y="21600"/>
                </a:lnTo>
                <a:lnTo>
                  <a:pt x="0" y="21507"/>
                </a:lnTo>
                <a:close/>
              </a:path>
            </a:pathLst>
          </a:custGeom>
          <a:solidFill>
            <a:schemeClr val="accent2">
              <a:lumMod val="75000"/>
            </a:schemeClr>
          </a:solidFill>
          <a:ln>
            <a:noFill/>
          </a:ln>
          <a:effectLst/>
        </p:spPr>
        <p:txBody>
          <a:bodyPr lIns="25400" tIns="25400" rIns="25400" bIns="25400" anchor="ctr"/>
          <a:lstStyle/>
          <a:p>
            <a:pPr algn="r" defTabSz="228600" fontAlgn="base" hangingPunct="0">
              <a:lnSpc>
                <a:spcPct val="120000"/>
              </a:lnSpc>
              <a:spcBef>
                <a:spcPct val="0"/>
              </a:spcBef>
              <a:spcAft>
                <a:spcPct val="0"/>
              </a:spcAft>
            </a:pPr>
            <a:endParaRPr lang="id-ID" sz="1400" dirty="0">
              <a:solidFill>
                <a:prstClr val="white"/>
              </a:solidFill>
              <a:cs typeface="+mn-ea"/>
              <a:sym typeface="+mn-lt"/>
            </a:endParaRPr>
          </a:p>
        </p:txBody>
      </p:sp>
      <p:sp>
        <p:nvSpPr>
          <p:cNvPr id="66568" name="AutoShape 8"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rot="5400000">
            <a:off x="3600847" y="3806429"/>
            <a:ext cx="3474244" cy="127000"/>
          </a:xfrm>
          <a:custGeom>
            <a:avLst/>
            <a:gdLst>
              <a:gd name="T0" fmla="*/ 3474244 w 21600"/>
              <a:gd name="T1" fmla="*/ 127000 h 21600"/>
              <a:gd name="T2" fmla="*/ 3474244 w 21600"/>
              <a:gd name="T3" fmla="*/ 127000 h 21600"/>
              <a:gd name="T4" fmla="*/ 3474244 w 21600"/>
              <a:gd name="T5" fmla="*/ 127000 h 21600"/>
              <a:gd name="T6" fmla="*/ 3474244 w 21600"/>
              <a:gd name="T7" fmla="*/ 1270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solidFill>
            <a:schemeClr val="accent2"/>
          </a:solidFill>
          <a:ln>
            <a:noFill/>
          </a:ln>
          <a:effectLst/>
        </p:spPr>
        <p:txBody>
          <a:bodyPr lIns="25400" tIns="25400" rIns="25400" bIns="25400" anchor="ctr"/>
          <a:lstStyle/>
          <a:p>
            <a:pPr algn="r" defTabSz="228600" fontAlgn="base" hangingPunct="0">
              <a:lnSpc>
                <a:spcPct val="120000"/>
              </a:lnSpc>
              <a:spcBef>
                <a:spcPct val="0"/>
              </a:spcBef>
              <a:spcAft>
                <a:spcPct val="0"/>
              </a:spcAft>
            </a:pPr>
            <a:endParaRPr lang="id-ID" sz="1400" dirty="0">
              <a:solidFill>
                <a:prstClr val="white"/>
              </a:solidFill>
              <a:cs typeface="+mn-ea"/>
              <a:sym typeface="+mn-lt"/>
            </a:endParaRPr>
          </a:p>
        </p:txBody>
      </p:sp>
      <p:sp>
        <p:nvSpPr>
          <p:cNvPr id="66569" name="AutoShape 9"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rot="5400000">
            <a:off x="4760516" y="3438922"/>
            <a:ext cx="3448050" cy="865982"/>
          </a:xfrm>
          <a:custGeom>
            <a:avLst/>
            <a:gdLst>
              <a:gd name="T0" fmla="*/ 3448050 w 21600"/>
              <a:gd name="T1" fmla="*/ 865982 h 21600"/>
              <a:gd name="T2" fmla="*/ 3448050 w 21600"/>
              <a:gd name="T3" fmla="*/ 865982 h 21600"/>
              <a:gd name="T4" fmla="*/ 3448050 w 21600"/>
              <a:gd name="T5" fmla="*/ 865982 h 21600"/>
              <a:gd name="T6" fmla="*/ 3448050 w 21600"/>
              <a:gd name="T7" fmla="*/ 86598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507"/>
                </a:moveTo>
                <a:lnTo>
                  <a:pt x="5402" y="0"/>
                </a:lnTo>
                <a:lnTo>
                  <a:pt x="16260" y="0"/>
                </a:lnTo>
                <a:lnTo>
                  <a:pt x="21599" y="21600"/>
                </a:lnTo>
                <a:lnTo>
                  <a:pt x="0" y="21507"/>
                </a:lnTo>
                <a:close/>
              </a:path>
            </a:pathLst>
          </a:custGeom>
          <a:solidFill>
            <a:schemeClr val="accent3">
              <a:lumMod val="75000"/>
            </a:schemeClr>
          </a:solidFill>
          <a:ln>
            <a:noFill/>
          </a:ln>
          <a:effectLst/>
        </p:spPr>
        <p:txBody>
          <a:bodyPr lIns="25400" tIns="25400" rIns="25400" bIns="25400" anchor="ctr"/>
          <a:lstStyle/>
          <a:p>
            <a:pPr algn="r" defTabSz="228600" fontAlgn="base" hangingPunct="0">
              <a:lnSpc>
                <a:spcPct val="120000"/>
              </a:lnSpc>
              <a:spcBef>
                <a:spcPct val="0"/>
              </a:spcBef>
              <a:spcAft>
                <a:spcPct val="0"/>
              </a:spcAft>
            </a:pPr>
            <a:endParaRPr lang="id-ID" sz="1400" dirty="0">
              <a:solidFill>
                <a:prstClr val="white"/>
              </a:solidFill>
              <a:cs typeface="+mn-ea"/>
              <a:sym typeface="+mn-lt"/>
            </a:endParaRPr>
          </a:p>
        </p:txBody>
      </p:sp>
      <p:sp>
        <p:nvSpPr>
          <p:cNvPr id="66570" name="AutoShape 1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rot="5400000">
            <a:off x="4254897" y="3806429"/>
            <a:ext cx="3474244" cy="127000"/>
          </a:xfrm>
          <a:custGeom>
            <a:avLst/>
            <a:gdLst>
              <a:gd name="T0" fmla="*/ 3474244 w 21600"/>
              <a:gd name="T1" fmla="*/ 127000 h 21600"/>
              <a:gd name="T2" fmla="*/ 3474244 w 21600"/>
              <a:gd name="T3" fmla="*/ 127000 h 21600"/>
              <a:gd name="T4" fmla="*/ 3474244 w 21600"/>
              <a:gd name="T5" fmla="*/ 127000 h 21600"/>
              <a:gd name="T6" fmla="*/ 3474244 w 21600"/>
              <a:gd name="T7" fmla="*/ 1270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solidFill>
            <a:schemeClr val="accent3"/>
          </a:solidFill>
          <a:ln>
            <a:noFill/>
          </a:ln>
          <a:effectLst/>
        </p:spPr>
        <p:txBody>
          <a:bodyPr lIns="25400" tIns="25400" rIns="25400" bIns="25400" anchor="ctr"/>
          <a:lstStyle/>
          <a:p>
            <a:pPr algn="r" defTabSz="228600" fontAlgn="base" hangingPunct="0">
              <a:lnSpc>
                <a:spcPct val="120000"/>
              </a:lnSpc>
              <a:spcBef>
                <a:spcPct val="0"/>
              </a:spcBef>
              <a:spcAft>
                <a:spcPct val="0"/>
              </a:spcAft>
            </a:pPr>
            <a:endParaRPr lang="id-ID" sz="1400" dirty="0">
              <a:solidFill>
                <a:prstClr val="white"/>
              </a:solidFill>
              <a:cs typeface="+mn-ea"/>
              <a:sym typeface="+mn-lt"/>
            </a:endParaRPr>
          </a:p>
        </p:txBody>
      </p:sp>
      <p:sp>
        <p:nvSpPr>
          <p:cNvPr id="66571" name="AutoShape 11"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rot="5400000">
            <a:off x="5445522" y="3438922"/>
            <a:ext cx="3448050" cy="865981"/>
          </a:xfrm>
          <a:custGeom>
            <a:avLst/>
            <a:gdLst>
              <a:gd name="T0" fmla="*/ 3448050 w 21600"/>
              <a:gd name="T1" fmla="*/ 865981 h 21600"/>
              <a:gd name="T2" fmla="*/ 3448050 w 21600"/>
              <a:gd name="T3" fmla="*/ 865981 h 21600"/>
              <a:gd name="T4" fmla="*/ 3448050 w 21600"/>
              <a:gd name="T5" fmla="*/ 865981 h 21600"/>
              <a:gd name="T6" fmla="*/ 3448050 w 21600"/>
              <a:gd name="T7" fmla="*/ 8659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507"/>
                </a:moveTo>
                <a:lnTo>
                  <a:pt x="5402" y="0"/>
                </a:lnTo>
                <a:lnTo>
                  <a:pt x="16260" y="0"/>
                </a:lnTo>
                <a:lnTo>
                  <a:pt x="21599" y="21600"/>
                </a:lnTo>
                <a:lnTo>
                  <a:pt x="0" y="21507"/>
                </a:lnTo>
                <a:close/>
              </a:path>
            </a:pathLst>
          </a:custGeom>
          <a:solidFill>
            <a:schemeClr val="accent4">
              <a:lumMod val="75000"/>
            </a:schemeClr>
          </a:solidFill>
          <a:ln>
            <a:noFill/>
          </a:ln>
          <a:effectLst/>
        </p:spPr>
        <p:txBody>
          <a:bodyPr lIns="25400" tIns="25400" rIns="25400" bIns="25400" anchor="ctr"/>
          <a:lstStyle/>
          <a:p>
            <a:pPr algn="r" defTabSz="228600" fontAlgn="base" hangingPunct="0">
              <a:lnSpc>
                <a:spcPct val="120000"/>
              </a:lnSpc>
              <a:spcBef>
                <a:spcPct val="0"/>
              </a:spcBef>
              <a:spcAft>
                <a:spcPct val="0"/>
              </a:spcAft>
            </a:pPr>
            <a:endParaRPr lang="id-ID" sz="1400" dirty="0">
              <a:solidFill>
                <a:prstClr val="white"/>
              </a:solidFill>
              <a:cs typeface="+mn-ea"/>
              <a:sym typeface="+mn-lt"/>
            </a:endParaRPr>
          </a:p>
        </p:txBody>
      </p:sp>
      <p:sp>
        <p:nvSpPr>
          <p:cNvPr id="66572" name="AutoShape 12"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rot="5400000">
            <a:off x="4939507" y="3806032"/>
            <a:ext cx="3474244" cy="127794"/>
          </a:xfrm>
          <a:custGeom>
            <a:avLst/>
            <a:gdLst>
              <a:gd name="T0" fmla="*/ 3474244 w 21600"/>
              <a:gd name="T1" fmla="*/ 127794 h 21600"/>
              <a:gd name="T2" fmla="*/ 3474244 w 21600"/>
              <a:gd name="T3" fmla="*/ 127794 h 21600"/>
              <a:gd name="T4" fmla="*/ 3474244 w 21600"/>
              <a:gd name="T5" fmla="*/ 127794 h 21600"/>
              <a:gd name="T6" fmla="*/ 3474244 w 21600"/>
              <a:gd name="T7" fmla="*/ 1277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solidFill>
            <a:schemeClr val="accent4"/>
          </a:solidFill>
          <a:ln>
            <a:noFill/>
          </a:ln>
          <a:effectLst/>
        </p:spPr>
        <p:txBody>
          <a:bodyPr lIns="25400" tIns="25400" rIns="25400" bIns="25400" anchor="ctr"/>
          <a:lstStyle/>
          <a:p>
            <a:pPr algn="r" defTabSz="228600" fontAlgn="base" hangingPunct="0">
              <a:lnSpc>
                <a:spcPct val="120000"/>
              </a:lnSpc>
              <a:spcBef>
                <a:spcPct val="0"/>
              </a:spcBef>
              <a:spcAft>
                <a:spcPct val="0"/>
              </a:spcAft>
            </a:pPr>
            <a:endParaRPr lang="id-ID" sz="1400" dirty="0">
              <a:solidFill>
                <a:prstClr val="white"/>
              </a:solidFill>
              <a:cs typeface="+mn-ea"/>
              <a:sym typeface="+mn-lt"/>
            </a:endParaRPr>
          </a:p>
        </p:txBody>
      </p:sp>
      <p:sp>
        <p:nvSpPr>
          <p:cNvPr id="66573" name="AutoShape 13"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9814409" y="2042034"/>
            <a:ext cx="856213" cy="287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19" tIns="35719" rIns="35719" bIns="35719" anchor="ctr"/>
          <a:lstStyle/>
          <a:p>
            <a:pPr defTabSz="228600" fontAlgn="base" hangingPunct="0">
              <a:lnSpc>
                <a:spcPct val="120000"/>
              </a:lnSpc>
              <a:spcBef>
                <a:spcPct val="0"/>
              </a:spcBef>
              <a:spcAft>
                <a:spcPct val="0"/>
              </a:spcAft>
              <a:defRPr/>
            </a:pPr>
            <a:r>
              <a:rPr lang="en-US" sz="1400" b="1" dirty="0">
                <a:solidFill>
                  <a:prstClr val="white"/>
                </a:solidFill>
                <a:cs typeface="+mn-ea"/>
                <a:sym typeface="+mn-lt"/>
              </a:rPr>
              <a:t>Three</a:t>
            </a:r>
            <a:endParaRPr lang="en-US" sz="1400" dirty="0">
              <a:solidFill>
                <a:prstClr val="white"/>
              </a:solidFill>
              <a:cs typeface="+mn-ea"/>
              <a:sym typeface="+mn-lt"/>
            </a:endParaRPr>
          </a:p>
        </p:txBody>
      </p:sp>
      <p:sp>
        <p:nvSpPr>
          <p:cNvPr id="66574" name="AutoShape 14"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8815387" y="2340328"/>
            <a:ext cx="2989897" cy="6770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r>
              <a:rPr lang="zh-TW" altLang="en-US" sz="1600" dirty="0">
                <a:solidFill>
                  <a:schemeClr val="bg1"/>
                </a:solidFill>
              </a:rPr>
              <a:t>透過團隊合作進行資料分析、創意發想，建立精準預測客戶購買行為模型。 </a:t>
            </a:r>
          </a:p>
        </p:txBody>
      </p:sp>
      <p:sp>
        <p:nvSpPr>
          <p:cNvPr id="66575" name="AutoShape 15"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9960526" y="4163350"/>
            <a:ext cx="710096" cy="287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19" tIns="35719" rIns="35719" bIns="35719" anchor="ctr"/>
          <a:lstStyle/>
          <a:p>
            <a:pPr defTabSz="228600" fontAlgn="base" hangingPunct="0">
              <a:lnSpc>
                <a:spcPct val="120000"/>
              </a:lnSpc>
              <a:spcBef>
                <a:spcPct val="0"/>
              </a:spcBef>
              <a:spcAft>
                <a:spcPct val="0"/>
              </a:spcAft>
              <a:defRPr/>
            </a:pPr>
            <a:r>
              <a:rPr lang="en-US" sz="1400" b="1" dirty="0">
                <a:solidFill>
                  <a:prstClr val="white"/>
                </a:solidFill>
                <a:cs typeface="+mn-ea"/>
                <a:sym typeface="+mn-lt"/>
              </a:rPr>
              <a:t>Four</a:t>
            </a:r>
            <a:endParaRPr lang="en-US" sz="1400" dirty="0">
              <a:solidFill>
                <a:prstClr val="white"/>
              </a:solidFill>
              <a:cs typeface="+mn-ea"/>
              <a:sym typeface="+mn-lt"/>
            </a:endParaRPr>
          </a:p>
        </p:txBody>
      </p:sp>
      <p:sp>
        <p:nvSpPr>
          <p:cNvPr id="66576" name="AutoShape 16"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8805863" y="4621277"/>
            <a:ext cx="3182937" cy="676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r>
              <a:rPr lang="zh-TW" altLang="en-US" sz="1600" dirty="0">
                <a:solidFill>
                  <a:schemeClr val="bg1"/>
                </a:solidFill>
              </a:rPr>
              <a:t>隨著大數據與人工智慧議題崛起，精準行銷已成為各企業重要發展技術，因此我們想使用所學金融與程式的知識，打造「商品推薦系統」 </a:t>
            </a:r>
            <a:r>
              <a:rPr lang="zh-TW" altLang="en-US" sz="1400" dirty="0">
                <a:solidFill>
                  <a:schemeClr val="bg1"/>
                </a:solidFill>
              </a:rPr>
              <a:t>。 </a:t>
            </a:r>
          </a:p>
        </p:txBody>
      </p:sp>
      <p:sp>
        <p:nvSpPr>
          <p:cNvPr id="66577" name="AutoShape 17"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1702319" y="2329372"/>
            <a:ext cx="538032" cy="287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19" tIns="35719" rIns="35719" bIns="35719" anchor="ctr"/>
          <a:lstStyle/>
          <a:p>
            <a:pPr algn="r" defTabSz="228600" fontAlgn="base" hangingPunct="0">
              <a:lnSpc>
                <a:spcPct val="120000"/>
              </a:lnSpc>
              <a:spcBef>
                <a:spcPct val="0"/>
              </a:spcBef>
              <a:spcAft>
                <a:spcPct val="0"/>
              </a:spcAft>
              <a:defRPr/>
            </a:pPr>
            <a:r>
              <a:rPr lang="en-US" sz="1400" b="1" dirty="0">
                <a:solidFill>
                  <a:prstClr val="white"/>
                </a:solidFill>
                <a:cs typeface="+mn-ea"/>
                <a:sym typeface="+mn-lt"/>
              </a:rPr>
              <a:t>One</a:t>
            </a:r>
            <a:endParaRPr lang="en-US" sz="1400" dirty="0">
              <a:solidFill>
                <a:prstClr val="white"/>
              </a:solidFill>
              <a:cs typeface="+mn-ea"/>
              <a:sym typeface="+mn-lt"/>
            </a:endParaRPr>
          </a:p>
        </p:txBody>
      </p:sp>
      <p:sp>
        <p:nvSpPr>
          <p:cNvPr id="66578" name="AutoShape 18"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677532" y="2941241"/>
            <a:ext cx="2928539" cy="6770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228600" fontAlgn="base" hangingPunct="0">
              <a:lnSpc>
                <a:spcPct val="120000"/>
              </a:lnSpc>
              <a:spcBef>
                <a:spcPct val="0"/>
              </a:spcBef>
              <a:spcAft>
                <a:spcPct val="0"/>
              </a:spcAft>
              <a:defRPr/>
            </a:pPr>
            <a:r>
              <a:rPr lang="zh-TW" altLang="en-US" sz="1600" dirty="0">
                <a:solidFill>
                  <a:schemeClr val="bg1"/>
                </a:solidFill>
              </a:rPr>
              <a:t>壽險商品結構複雜，影響客戶購買商品的因素千百種，因此如何推薦適當商品給客戶往往是行銷的關鍵點</a:t>
            </a:r>
            <a:r>
              <a:rPr lang="zh-TW" altLang="en-US" sz="1400" dirty="0">
                <a:solidFill>
                  <a:schemeClr val="bg1"/>
                </a:solidFill>
              </a:rPr>
              <a:t>。</a:t>
            </a:r>
            <a:endParaRPr lang="en-US" sz="1400" dirty="0">
              <a:solidFill>
                <a:schemeClr val="bg1"/>
              </a:solidFill>
              <a:cs typeface="+mn-ea"/>
              <a:sym typeface="+mn-lt"/>
            </a:endParaRPr>
          </a:p>
        </p:txBody>
      </p:sp>
      <p:sp>
        <p:nvSpPr>
          <p:cNvPr id="66579" name="AutoShape 19"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1716414" y="4248980"/>
            <a:ext cx="594574" cy="287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19" tIns="35719" rIns="35719" bIns="35719" anchor="ctr"/>
          <a:lstStyle/>
          <a:p>
            <a:pPr algn="r" defTabSz="228600" fontAlgn="base" hangingPunct="0">
              <a:lnSpc>
                <a:spcPct val="120000"/>
              </a:lnSpc>
              <a:spcBef>
                <a:spcPct val="0"/>
              </a:spcBef>
              <a:spcAft>
                <a:spcPct val="0"/>
              </a:spcAft>
              <a:defRPr/>
            </a:pPr>
            <a:r>
              <a:rPr lang="en-US" sz="1400" b="1" dirty="0">
                <a:solidFill>
                  <a:prstClr val="white"/>
                </a:solidFill>
                <a:cs typeface="+mn-ea"/>
                <a:sym typeface="+mn-lt"/>
              </a:rPr>
              <a:t>Two</a:t>
            </a:r>
            <a:endParaRPr lang="en-US" sz="1400" dirty="0">
              <a:solidFill>
                <a:prstClr val="white"/>
              </a:solidFill>
              <a:cs typeface="+mn-ea"/>
              <a:sym typeface="+mn-lt"/>
            </a:endParaRPr>
          </a:p>
        </p:txBody>
      </p:sp>
      <p:sp>
        <p:nvSpPr>
          <p:cNvPr id="66580" name="AutoShape 2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655165" y="4852194"/>
            <a:ext cx="2927028" cy="676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r>
              <a:rPr lang="zh-TW" altLang="en-US" sz="1600" dirty="0">
                <a:solidFill>
                  <a:schemeClr val="bg1"/>
                </a:solidFill>
              </a:rPr>
              <a:t>我們選用的資料為某金控提供之客戶特徵與購買商品之擬真資料，依據資料集提供之訓練組資料集，預測測試組資料集的客戶會購買哪一類商品。 </a:t>
            </a:r>
          </a:p>
        </p:txBody>
      </p:sp>
      <p:sp>
        <p:nvSpPr>
          <p:cNvPr id="66581" name="AutoShape 21"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3759200" y="2627313"/>
            <a:ext cx="1165225" cy="627857"/>
          </a:xfrm>
          <a:custGeom>
            <a:avLst/>
            <a:gdLst>
              <a:gd name="T0" fmla="*/ 1165225 w 21600"/>
              <a:gd name="T1" fmla="*/ 898159 h 17774"/>
              <a:gd name="T2" fmla="*/ 1165225 w 21600"/>
              <a:gd name="T3" fmla="*/ 898159 h 17774"/>
              <a:gd name="T4" fmla="*/ 1165225 w 21600"/>
              <a:gd name="T5" fmla="*/ 898159 h 17774"/>
              <a:gd name="T6" fmla="*/ 1165225 w 21600"/>
              <a:gd name="T7" fmla="*/ 898159 h 1777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7774">
                <a:moveTo>
                  <a:pt x="21600" y="17774"/>
                </a:moveTo>
                <a:cubicBezTo>
                  <a:pt x="19352" y="1127"/>
                  <a:pt x="12152" y="-3826"/>
                  <a:pt x="0" y="2912"/>
                </a:cubicBezTo>
              </a:path>
            </a:pathLst>
          </a:custGeom>
          <a:noFill/>
          <a:ln w="25400" cap="flat" cmpd="sng">
            <a:solidFill>
              <a:schemeClr val="bg2">
                <a:lumMod val="90000"/>
              </a:schemeClr>
            </a:solidFill>
            <a:prstDash val="lgDash"/>
            <a:miter lim="0"/>
            <a:headEnd/>
            <a:tail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lgn="r" defTabSz="228600" fontAlgn="base" hangingPunct="0">
              <a:lnSpc>
                <a:spcPct val="120000"/>
              </a:lnSpc>
              <a:spcBef>
                <a:spcPct val="0"/>
              </a:spcBef>
              <a:spcAft>
                <a:spcPct val="0"/>
              </a:spcAft>
            </a:pPr>
            <a:endParaRPr lang="id-ID" sz="1400" dirty="0">
              <a:solidFill>
                <a:prstClr val="white"/>
              </a:solidFill>
              <a:cs typeface="+mn-ea"/>
              <a:sym typeface="+mn-lt"/>
            </a:endParaRPr>
          </a:p>
        </p:txBody>
      </p:sp>
      <p:grpSp>
        <p:nvGrpSpPr>
          <p:cNvPr id="66582" name="Group 22"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GrpSpPr>
            <a:grpSpLocks/>
          </p:cNvGrpSpPr>
          <p:nvPr/>
        </p:nvGrpSpPr>
        <p:grpSpPr bwMode="auto">
          <a:xfrm>
            <a:off x="4804569" y="3252788"/>
            <a:ext cx="285750" cy="285750"/>
            <a:chOff x="0" y="0"/>
            <a:chExt cx="571501" cy="571501"/>
          </a:xfrm>
        </p:grpSpPr>
        <p:sp>
          <p:nvSpPr>
            <p:cNvPr id="66583" name="AutoShape 23"/>
            <p:cNvSpPr>
              <a:spLocks/>
            </p:cNvSpPr>
            <p:nvPr/>
          </p:nvSpPr>
          <p:spPr bwMode="auto">
            <a:xfrm>
              <a:off x="0" y="0"/>
              <a:ext cx="571501" cy="571501"/>
            </a:xfrm>
            <a:custGeom>
              <a:avLst/>
              <a:gdLst>
                <a:gd name="T0" fmla="*/ 285736 w 19679"/>
                <a:gd name="T1" fmla="*/ 313645 h 19679"/>
                <a:gd name="T2" fmla="*/ 285736 w 19679"/>
                <a:gd name="T3" fmla="*/ 313645 h 19679"/>
                <a:gd name="T4" fmla="*/ 285736 w 19679"/>
                <a:gd name="T5" fmla="*/ 313645 h 19679"/>
                <a:gd name="T6" fmla="*/ 285736 w 19679"/>
                <a:gd name="T7" fmla="*/ 31364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FFFFFF">
                <a:alpha val="39607"/>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r" defTabSz="228600" fontAlgn="base" hangingPunct="0">
                <a:lnSpc>
                  <a:spcPct val="120000"/>
                </a:lnSpc>
                <a:spcBef>
                  <a:spcPct val="0"/>
                </a:spcBef>
                <a:spcAft>
                  <a:spcPct val="0"/>
                </a:spcAft>
              </a:pPr>
              <a:endParaRPr lang="id-ID" sz="1400" dirty="0">
                <a:solidFill>
                  <a:prstClr val="white"/>
                </a:solidFill>
                <a:cs typeface="+mn-ea"/>
                <a:sym typeface="+mn-lt"/>
              </a:endParaRPr>
            </a:p>
          </p:txBody>
        </p:sp>
        <p:sp>
          <p:nvSpPr>
            <p:cNvPr id="2" name="AutoShape 24"/>
            <p:cNvSpPr>
              <a:spLocks/>
            </p:cNvSpPr>
            <p:nvPr/>
          </p:nvSpPr>
          <p:spPr bwMode="auto">
            <a:xfrm>
              <a:off x="109666" y="109666"/>
              <a:ext cx="352168" cy="352168"/>
            </a:xfrm>
            <a:custGeom>
              <a:avLst/>
              <a:gdLst>
                <a:gd name="T0" fmla="*/ 176075 w 19679"/>
                <a:gd name="T1" fmla="*/ 193273 h 19679"/>
                <a:gd name="T2" fmla="*/ 176075 w 19679"/>
                <a:gd name="T3" fmla="*/ 193273 h 19679"/>
                <a:gd name="T4" fmla="*/ 176075 w 19679"/>
                <a:gd name="T5" fmla="*/ 193273 h 19679"/>
                <a:gd name="T6" fmla="*/ 176075 w 19679"/>
                <a:gd name="T7" fmla="*/ 19327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r" defTabSz="228600" fontAlgn="base" hangingPunct="0">
                <a:lnSpc>
                  <a:spcPct val="120000"/>
                </a:lnSpc>
                <a:spcBef>
                  <a:spcPct val="0"/>
                </a:spcBef>
                <a:spcAft>
                  <a:spcPct val="0"/>
                </a:spcAft>
              </a:pPr>
              <a:endParaRPr lang="id-ID" sz="1400" dirty="0">
                <a:solidFill>
                  <a:prstClr val="white"/>
                </a:solidFill>
                <a:cs typeface="+mn-ea"/>
                <a:sym typeface="+mn-lt"/>
              </a:endParaRPr>
            </a:p>
          </p:txBody>
        </p:sp>
      </p:grpSp>
      <p:sp>
        <p:nvSpPr>
          <p:cNvPr id="66585" name="AutoShape 25"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3759200" y="4629944"/>
            <a:ext cx="1766094" cy="379413"/>
          </a:xfrm>
          <a:custGeom>
            <a:avLst/>
            <a:gdLst>
              <a:gd name="T0" fmla="*/ 1766094 w 21600"/>
              <a:gd name="T1" fmla="*/ 379413 h 16434"/>
              <a:gd name="T2" fmla="*/ 1766094 w 21600"/>
              <a:gd name="T3" fmla="*/ 379413 h 16434"/>
              <a:gd name="T4" fmla="*/ 1766094 w 21600"/>
              <a:gd name="T5" fmla="*/ 379413 h 16434"/>
              <a:gd name="T6" fmla="*/ 1766094 w 21600"/>
              <a:gd name="T7" fmla="*/ 379413 h 16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6434">
                <a:moveTo>
                  <a:pt x="21599" y="6913"/>
                </a:moveTo>
                <a:cubicBezTo>
                  <a:pt x="14930" y="21600"/>
                  <a:pt x="7730" y="19295"/>
                  <a:pt x="0" y="0"/>
                </a:cubicBezTo>
              </a:path>
            </a:pathLst>
          </a:custGeom>
          <a:noFill/>
          <a:ln w="25400" cap="flat" cmpd="sng">
            <a:solidFill>
              <a:schemeClr val="bg2">
                <a:lumMod val="90000"/>
              </a:schemeClr>
            </a:solidFill>
            <a:prstDash val="lgDash"/>
            <a:miter lim="0"/>
            <a:headEnd/>
            <a:tail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lgn="r" defTabSz="228600" fontAlgn="base" hangingPunct="0">
              <a:lnSpc>
                <a:spcPct val="120000"/>
              </a:lnSpc>
              <a:spcBef>
                <a:spcPct val="0"/>
              </a:spcBef>
              <a:spcAft>
                <a:spcPct val="0"/>
              </a:spcAft>
            </a:pPr>
            <a:endParaRPr lang="id-ID" sz="1400" dirty="0">
              <a:solidFill>
                <a:prstClr val="white"/>
              </a:solidFill>
              <a:cs typeface="+mn-ea"/>
              <a:sym typeface="+mn-lt"/>
            </a:endParaRPr>
          </a:p>
        </p:txBody>
      </p:sp>
      <p:grpSp>
        <p:nvGrpSpPr>
          <p:cNvPr id="66584" name="Group 26"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GrpSpPr>
            <a:grpSpLocks/>
          </p:cNvGrpSpPr>
          <p:nvPr/>
        </p:nvGrpSpPr>
        <p:grpSpPr bwMode="auto">
          <a:xfrm>
            <a:off x="5500688" y="4566444"/>
            <a:ext cx="285750" cy="285750"/>
            <a:chOff x="0" y="0"/>
            <a:chExt cx="571501" cy="571501"/>
          </a:xfrm>
        </p:grpSpPr>
        <p:sp>
          <p:nvSpPr>
            <p:cNvPr id="66587" name="AutoShape 27"/>
            <p:cNvSpPr>
              <a:spLocks/>
            </p:cNvSpPr>
            <p:nvPr/>
          </p:nvSpPr>
          <p:spPr bwMode="auto">
            <a:xfrm>
              <a:off x="0" y="0"/>
              <a:ext cx="571501" cy="571501"/>
            </a:xfrm>
            <a:custGeom>
              <a:avLst/>
              <a:gdLst>
                <a:gd name="T0" fmla="*/ 285736 w 19679"/>
                <a:gd name="T1" fmla="*/ 313645 h 19679"/>
                <a:gd name="T2" fmla="*/ 285736 w 19679"/>
                <a:gd name="T3" fmla="*/ 313645 h 19679"/>
                <a:gd name="T4" fmla="*/ 285736 w 19679"/>
                <a:gd name="T5" fmla="*/ 313645 h 19679"/>
                <a:gd name="T6" fmla="*/ 285736 w 19679"/>
                <a:gd name="T7" fmla="*/ 31364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FFFFFF">
                <a:alpha val="39607"/>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r" defTabSz="228600" fontAlgn="base" hangingPunct="0">
                <a:lnSpc>
                  <a:spcPct val="120000"/>
                </a:lnSpc>
                <a:spcBef>
                  <a:spcPct val="0"/>
                </a:spcBef>
                <a:spcAft>
                  <a:spcPct val="0"/>
                </a:spcAft>
              </a:pPr>
              <a:endParaRPr lang="id-ID" sz="1400" dirty="0">
                <a:solidFill>
                  <a:prstClr val="white"/>
                </a:solidFill>
                <a:cs typeface="+mn-ea"/>
                <a:sym typeface="+mn-lt"/>
              </a:endParaRPr>
            </a:p>
          </p:txBody>
        </p:sp>
        <p:sp>
          <p:nvSpPr>
            <p:cNvPr id="3" name="AutoShape 28"/>
            <p:cNvSpPr>
              <a:spLocks/>
            </p:cNvSpPr>
            <p:nvPr/>
          </p:nvSpPr>
          <p:spPr bwMode="auto">
            <a:xfrm>
              <a:off x="109666" y="109666"/>
              <a:ext cx="352168" cy="352168"/>
            </a:xfrm>
            <a:custGeom>
              <a:avLst/>
              <a:gdLst>
                <a:gd name="T0" fmla="*/ 176075 w 19679"/>
                <a:gd name="T1" fmla="*/ 193273 h 19679"/>
                <a:gd name="T2" fmla="*/ 176075 w 19679"/>
                <a:gd name="T3" fmla="*/ 193273 h 19679"/>
                <a:gd name="T4" fmla="*/ 176075 w 19679"/>
                <a:gd name="T5" fmla="*/ 193273 h 19679"/>
                <a:gd name="T6" fmla="*/ 176075 w 19679"/>
                <a:gd name="T7" fmla="*/ 19327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r" defTabSz="228600" fontAlgn="base" hangingPunct="0">
                <a:lnSpc>
                  <a:spcPct val="120000"/>
                </a:lnSpc>
                <a:spcBef>
                  <a:spcPct val="0"/>
                </a:spcBef>
                <a:spcAft>
                  <a:spcPct val="0"/>
                </a:spcAft>
              </a:pPr>
              <a:endParaRPr lang="id-ID" sz="1400" dirty="0">
                <a:solidFill>
                  <a:prstClr val="white"/>
                </a:solidFill>
                <a:cs typeface="+mn-ea"/>
                <a:sym typeface="+mn-lt"/>
              </a:endParaRPr>
            </a:p>
          </p:txBody>
        </p:sp>
      </p:grpSp>
      <p:sp>
        <p:nvSpPr>
          <p:cNvPr id="66589" name="AutoShape 29"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7216775" y="2455863"/>
            <a:ext cx="1299369" cy="753269"/>
          </a:xfrm>
          <a:custGeom>
            <a:avLst/>
            <a:gdLst>
              <a:gd name="T0" fmla="*/ 1299369 w 21600"/>
              <a:gd name="T1" fmla="*/ 753269 h 17988"/>
              <a:gd name="T2" fmla="*/ 1299369 w 21600"/>
              <a:gd name="T3" fmla="*/ 753269 h 17988"/>
              <a:gd name="T4" fmla="*/ 1299369 w 21600"/>
              <a:gd name="T5" fmla="*/ 753269 h 17988"/>
              <a:gd name="T6" fmla="*/ 1299369 w 21600"/>
              <a:gd name="T7" fmla="*/ 753269 h 179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7988">
                <a:moveTo>
                  <a:pt x="0" y="15532"/>
                </a:moveTo>
                <a:cubicBezTo>
                  <a:pt x="9780" y="21599"/>
                  <a:pt x="16980" y="16422"/>
                  <a:pt x="21599" y="0"/>
                </a:cubicBezTo>
              </a:path>
            </a:pathLst>
          </a:custGeom>
          <a:noFill/>
          <a:ln w="25400" cap="flat" cmpd="sng">
            <a:solidFill>
              <a:schemeClr val="bg2">
                <a:lumMod val="90000"/>
              </a:schemeClr>
            </a:solidFill>
            <a:prstDash val="lgDash"/>
            <a:miter lim="0"/>
            <a:headEnd/>
            <a:tail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lgn="r" defTabSz="228600" fontAlgn="base" hangingPunct="0">
              <a:lnSpc>
                <a:spcPct val="120000"/>
              </a:lnSpc>
              <a:spcBef>
                <a:spcPct val="0"/>
              </a:spcBef>
              <a:spcAft>
                <a:spcPct val="0"/>
              </a:spcAft>
            </a:pPr>
            <a:endParaRPr lang="id-ID" sz="1400" dirty="0">
              <a:solidFill>
                <a:prstClr val="white"/>
              </a:solidFill>
              <a:cs typeface="+mn-ea"/>
              <a:sym typeface="+mn-lt"/>
            </a:endParaRPr>
          </a:p>
        </p:txBody>
      </p:sp>
      <p:grpSp>
        <p:nvGrpSpPr>
          <p:cNvPr id="66586" name="Group 3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GrpSpPr>
            <a:grpSpLocks/>
          </p:cNvGrpSpPr>
          <p:nvPr/>
        </p:nvGrpSpPr>
        <p:grpSpPr bwMode="auto">
          <a:xfrm>
            <a:off x="6945313" y="2901157"/>
            <a:ext cx="285750" cy="285750"/>
            <a:chOff x="0" y="0"/>
            <a:chExt cx="571501" cy="571501"/>
          </a:xfrm>
        </p:grpSpPr>
        <p:sp>
          <p:nvSpPr>
            <p:cNvPr id="66591" name="AutoShape 31"/>
            <p:cNvSpPr>
              <a:spLocks/>
            </p:cNvSpPr>
            <p:nvPr/>
          </p:nvSpPr>
          <p:spPr bwMode="auto">
            <a:xfrm>
              <a:off x="0" y="0"/>
              <a:ext cx="571501" cy="571501"/>
            </a:xfrm>
            <a:custGeom>
              <a:avLst/>
              <a:gdLst>
                <a:gd name="T0" fmla="*/ 285736 w 19679"/>
                <a:gd name="T1" fmla="*/ 313645 h 19679"/>
                <a:gd name="T2" fmla="*/ 285736 w 19679"/>
                <a:gd name="T3" fmla="*/ 313645 h 19679"/>
                <a:gd name="T4" fmla="*/ 285736 w 19679"/>
                <a:gd name="T5" fmla="*/ 313645 h 19679"/>
                <a:gd name="T6" fmla="*/ 285736 w 19679"/>
                <a:gd name="T7" fmla="*/ 31364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FFFFFF">
                <a:alpha val="39607"/>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r" defTabSz="228600" fontAlgn="base" hangingPunct="0">
                <a:lnSpc>
                  <a:spcPct val="120000"/>
                </a:lnSpc>
                <a:spcBef>
                  <a:spcPct val="0"/>
                </a:spcBef>
                <a:spcAft>
                  <a:spcPct val="0"/>
                </a:spcAft>
              </a:pPr>
              <a:endParaRPr lang="id-ID" sz="1400" dirty="0">
                <a:solidFill>
                  <a:prstClr val="white"/>
                </a:solidFill>
                <a:cs typeface="+mn-ea"/>
                <a:sym typeface="+mn-lt"/>
              </a:endParaRPr>
            </a:p>
          </p:txBody>
        </p:sp>
        <p:sp>
          <p:nvSpPr>
            <p:cNvPr id="66592" name="AutoShape 32"/>
            <p:cNvSpPr>
              <a:spLocks/>
            </p:cNvSpPr>
            <p:nvPr/>
          </p:nvSpPr>
          <p:spPr bwMode="auto">
            <a:xfrm>
              <a:off x="109666" y="109666"/>
              <a:ext cx="352168" cy="352168"/>
            </a:xfrm>
            <a:custGeom>
              <a:avLst/>
              <a:gdLst>
                <a:gd name="T0" fmla="*/ 176075 w 19679"/>
                <a:gd name="T1" fmla="*/ 193273 h 19679"/>
                <a:gd name="T2" fmla="*/ 176075 w 19679"/>
                <a:gd name="T3" fmla="*/ 193273 h 19679"/>
                <a:gd name="T4" fmla="*/ 176075 w 19679"/>
                <a:gd name="T5" fmla="*/ 193273 h 19679"/>
                <a:gd name="T6" fmla="*/ 176075 w 19679"/>
                <a:gd name="T7" fmla="*/ 19327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r" defTabSz="228600" fontAlgn="base" hangingPunct="0">
                <a:lnSpc>
                  <a:spcPct val="120000"/>
                </a:lnSpc>
                <a:spcBef>
                  <a:spcPct val="0"/>
                </a:spcBef>
                <a:spcAft>
                  <a:spcPct val="0"/>
                </a:spcAft>
              </a:pPr>
              <a:endParaRPr lang="id-ID" sz="1400" dirty="0">
                <a:solidFill>
                  <a:prstClr val="white"/>
                </a:solidFill>
                <a:cs typeface="+mn-ea"/>
                <a:sym typeface="+mn-lt"/>
              </a:endParaRPr>
            </a:p>
          </p:txBody>
        </p:sp>
      </p:grpSp>
      <p:sp>
        <p:nvSpPr>
          <p:cNvPr id="66593" name="AutoShape 33"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6438900" y="4158457"/>
            <a:ext cx="2077244" cy="509588"/>
          </a:xfrm>
          <a:custGeom>
            <a:avLst/>
            <a:gdLst>
              <a:gd name="T0" fmla="*/ 2077244 w 21600"/>
              <a:gd name="T1" fmla="*/ 509557 h 16569"/>
              <a:gd name="T2" fmla="*/ 2077244 w 21600"/>
              <a:gd name="T3" fmla="*/ 509557 h 16569"/>
              <a:gd name="T4" fmla="*/ 2077244 w 21600"/>
              <a:gd name="T5" fmla="*/ 509557 h 16569"/>
              <a:gd name="T6" fmla="*/ 2077244 w 21600"/>
              <a:gd name="T7" fmla="*/ 509557 h 165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6569">
                <a:moveTo>
                  <a:pt x="0" y="0"/>
                </a:moveTo>
                <a:cubicBezTo>
                  <a:pt x="5788" y="18793"/>
                  <a:pt x="12988" y="21599"/>
                  <a:pt x="21599" y="8418"/>
                </a:cubicBezTo>
              </a:path>
            </a:pathLst>
          </a:custGeom>
          <a:noFill/>
          <a:ln w="25400" cap="flat" cmpd="sng">
            <a:solidFill>
              <a:schemeClr val="bg2">
                <a:lumMod val="90000"/>
              </a:schemeClr>
            </a:solidFill>
            <a:prstDash val="lgDash"/>
            <a:miter lim="0"/>
            <a:headEnd/>
            <a:tail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lgn="r" defTabSz="228600" fontAlgn="base" hangingPunct="0">
              <a:lnSpc>
                <a:spcPct val="120000"/>
              </a:lnSpc>
              <a:spcBef>
                <a:spcPct val="0"/>
              </a:spcBef>
              <a:spcAft>
                <a:spcPct val="0"/>
              </a:spcAft>
            </a:pPr>
            <a:endParaRPr lang="id-ID" sz="1400" dirty="0">
              <a:solidFill>
                <a:prstClr val="white"/>
              </a:solidFill>
              <a:cs typeface="+mn-ea"/>
              <a:sym typeface="+mn-lt"/>
            </a:endParaRPr>
          </a:p>
        </p:txBody>
      </p:sp>
      <p:grpSp>
        <p:nvGrpSpPr>
          <p:cNvPr id="66588" name="Group 34"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GrpSpPr>
            <a:grpSpLocks/>
          </p:cNvGrpSpPr>
          <p:nvPr/>
        </p:nvGrpSpPr>
        <p:grpSpPr bwMode="auto">
          <a:xfrm>
            <a:off x="6199982" y="3910013"/>
            <a:ext cx="285750" cy="285750"/>
            <a:chOff x="0" y="0"/>
            <a:chExt cx="571501" cy="571501"/>
          </a:xfrm>
        </p:grpSpPr>
        <p:sp>
          <p:nvSpPr>
            <p:cNvPr id="66595" name="AutoShape 35"/>
            <p:cNvSpPr>
              <a:spLocks/>
            </p:cNvSpPr>
            <p:nvPr/>
          </p:nvSpPr>
          <p:spPr bwMode="auto">
            <a:xfrm>
              <a:off x="0" y="0"/>
              <a:ext cx="571501" cy="571501"/>
            </a:xfrm>
            <a:custGeom>
              <a:avLst/>
              <a:gdLst>
                <a:gd name="T0" fmla="*/ 285736 w 19679"/>
                <a:gd name="T1" fmla="*/ 313645 h 19679"/>
                <a:gd name="T2" fmla="*/ 285736 w 19679"/>
                <a:gd name="T3" fmla="*/ 313645 h 19679"/>
                <a:gd name="T4" fmla="*/ 285736 w 19679"/>
                <a:gd name="T5" fmla="*/ 313645 h 19679"/>
                <a:gd name="T6" fmla="*/ 285736 w 19679"/>
                <a:gd name="T7" fmla="*/ 31364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FFFFFF">
                <a:alpha val="39607"/>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r" defTabSz="228600" fontAlgn="base" hangingPunct="0">
                <a:lnSpc>
                  <a:spcPct val="120000"/>
                </a:lnSpc>
                <a:spcBef>
                  <a:spcPct val="0"/>
                </a:spcBef>
                <a:spcAft>
                  <a:spcPct val="0"/>
                </a:spcAft>
              </a:pPr>
              <a:endParaRPr lang="id-ID" sz="1400" dirty="0">
                <a:solidFill>
                  <a:prstClr val="white"/>
                </a:solidFill>
                <a:cs typeface="+mn-ea"/>
                <a:sym typeface="+mn-lt"/>
              </a:endParaRPr>
            </a:p>
          </p:txBody>
        </p:sp>
        <p:sp>
          <p:nvSpPr>
            <p:cNvPr id="66596" name="AutoShape 36"/>
            <p:cNvSpPr>
              <a:spLocks/>
            </p:cNvSpPr>
            <p:nvPr/>
          </p:nvSpPr>
          <p:spPr bwMode="auto">
            <a:xfrm>
              <a:off x="109666" y="109666"/>
              <a:ext cx="352168" cy="352168"/>
            </a:xfrm>
            <a:custGeom>
              <a:avLst/>
              <a:gdLst>
                <a:gd name="T0" fmla="*/ 176075 w 19679"/>
                <a:gd name="T1" fmla="*/ 193273 h 19679"/>
                <a:gd name="T2" fmla="*/ 176075 w 19679"/>
                <a:gd name="T3" fmla="*/ 193273 h 19679"/>
                <a:gd name="T4" fmla="*/ 176075 w 19679"/>
                <a:gd name="T5" fmla="*/ 193273 h 19679"/>
                <a:gd name="T6" fmla="*/ 176075 w 19679"/>
                <a:gd name="T7" fmla="*/ 19327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r" defTabSz="228600" fontAlgn="base" hangingPunct="0">
                <a:lnSpc>
                  <a:spcPct val="120000"/>
                </a:lnSpc>
                <a:spcBef>
                  <a:spcPct val="0"/>
                </a:spcBef>
                <a:spcAft>
                  <a:spcPct val="0"/>
                </a:spcAft>
              </a:pPr>
              <a:endParaRPr lang="id-ID" sz="1400" dirty="0">
                <a:solidFill>
                  <a:prstClr val="white"/>
                </a:solidFill>
                <a:cs typeface="+mn-ea"/>
                <a:sym typeface="+mn-lt"/>
              </a:endParaRPr>
            </a:p>
          </p:txBody>
        </p:sp>
      </p:grpSp>
      <p:cxnSp>
        <p:nvCxnSpPr>
          <p:cNvPr id="36" name="直接连接符 35"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CxnSpPr/>
          <p:nvPr/>
        </p:nvCxnSpPr>
        <p:spPr>
          <a:xfrm>
            <a:off x="1283585" y="341322"/>
            <a:ext cx="0" cy="59333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hidden="1"/>
          <p:cNvSpPr txBox="1"/>
          <p:nvPr/>
        </p:nvSpPr>
        <p:spPr>
          <a:xfrm>
            <a:off x="-355600" y="1803400"/>
            <a:ext cx="293927" cy="1016000"/>
          </a:xfrm>
          <a:prstGeom prst="rect">
            <a:avLst/>
          </a:prstGeom>
          <a:noFill/>
        </p:spPr>
        <p:txBody>
          <a:bodyPr vert="wordArtVert" rtlCol="0">
            <a:spAutoFit/>
          </a:bodyPr>
          <a:lstStyle/>
          <a:p>
            <a:r>
              <a:rPr lang="en-US" altLang="zh-CN" sz="100">
                <a:cs typeface="+mn-ea"/>
                <a:sym typeface="+mn-lt"/>
              </a:rPr>
              <a:t>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a:t>
            </a:r>
            <a:endParaRPr lang="zh-CN" altLang="en-US" sz="100">
              <a:cs typeface="+mn-ea"/>
              <a:sym typeface="+mn-lt"/>
            </a:endParaRPr>
          </a:p>
        </p:txBody>
      </p:sp>
      <p:sp>
        <p:nvSpPr>
          <p:cNvPr id="38" name="文本框 19"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p:nvPr/>
        </p:nvSpPr>
        <p:spPr>
          <a:xfrm>
            <a:off x="1510769" y="407156"/>
            <a:ext cx="800219" cy="461665"/>
          </a:xfrm>
          <a:prstGeom prst="rect">
            <a:avLst/>
          </a:prstGeom>
          <a:noFill/>
        </p:spPr>
        <p:txBody>
          <a:bodyPr wrap="none" rtlCol="0">
            <a:spAutoFit/>
          </a:bodyPr>
          <a:lstStyle/>
          <a:p>
            <a:r>
              <a:rPr lang="zh-TW" altLang="en-US" sz="2400" b="1" dirty="0">
                <a:solidFill>
                  <a:schemeClr val="accent1"/>
                </a:solidFill>
                <a:cs typeface="+mn-ea"/>
                <a:sym typeface="+mn-lt"/>
              </a:rPr>
              <a:t>目標</a:t>
            </a:r>
            <a:endParaRPr lang="zh-CN" altLang="en-US" sz="2400" b="1" dirty="0">
              <a:solidFill>
                <a:schemeClr val="accent1"/>
              </a:solidFill>
              <a:cs typeface="+mn-ea"/>
              <a:sym typeface="+mn-lt"/>
            </a:endParaRPr>
          </a:p>
        </p:txBody>
      </p:sp>
    </p:spTree>
    <p:extLst>
      <p:ext uri="{BB962C8B-B14F-4D97-AF65-F5344CB8AC3E}">
        <p14:creationId xmlns:p14="http://schemas.microsoft.com/office/powerpoint/2010/main" val="105418396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noGrp="1"/>
          </p:cNvSpPr>
          <p:nvPr>
            <p:ph type="ftr" sz="quarter" idx="4294967295"/>
          </p:nvPr>
        </p:nvSpPr>
        <p:spPr>
          <a:xfrm>
            <a:off x="5785527" y="5577318"/>
            <a:ext cx="4114800" cy="365125"/>
          </a:xfrm>
          <a:prstGeom prst="rect">
            <a:avLst/>
          </a:prstGeom>
        </p:spPr>
        <p:txBody>
          <a:bodyPr/>
          <a:lstStyle/>
          <a:p>
            <a:r>
              <a:rPr lang="id-ID">
                <a:cs typeface="+mn-ea"/>
                <a:sym typeface="+mn-lt"/>
              </a:rPr>
              <a:t>Presentation Title</a:t>
            </a:r>
          </a:p>
        </p:txBody>
      </p:sp>
      <p:sp>
        <p:nvSpPr>
          <p:cNvPr id="3" name="Slide Number Placeholder 2"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noGrp="1"/>
          </p:cNvSpPr>
          <p:nvPr>
            <p:ph type="sldNum" sz="quarter" idx="4294967295"/>
          </p:nvPr>
        </p:nvSpPr>
        <p:spPr>
          <a:xfrm>
            <a:off x="11136560" y="6376988"/>
            <a:ext cx="576064" cy="365125"/>
          </a:xfrm>
          <a:prstGeom prst="rect">
            <a:avLst/>
          </a:prstGeom>
        </p:spPr>
        <p:txBody>
          <a:bodyPr/>
          <a:lstStyle/>
          <a:p>
            <a:fld id="{E40FE45C-FE65-443D-905E-DEBEAD5F83D9}" type="slidenum">
              <a:rPr lang="id-ID" smtClean="0">
                <a:cs typeface="+mn-ea"/>
                <a:sym typeface="+mn-lt"/>
              </a:rPr>
              <a:pPr/>
              <a:t>6</a:t>
            </a:fld>
            <a:endParaRPr lang="id-ID">
              <a:cs typeface="+mn-ea"/>
              <a:sym typeface="+mn-lt"/>
            </a:endParaRPr>
          </a:p>
        </p:txBody>
      </p:sp>
      <p:sp>
        <p:nvSpPr>
          <p:cNvPr id="126986" name="AutoShape 1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1351747" y="6301006"/>
            <a:ext cx="8895557" cy="497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a:r>
              <a:rPr lang="zh-TW" altLang="en-US" dirty="0">
                <a:solidFill>
                  <a:schemeClr val="bg1"/>
                </a:solidFill>
              </a:rPr>
              <a:t>目標 </a:t>
            </a:r>
            <a:r>
              <a:rPr lang="en-US" altLang="zh-TW" dirty="0">
                <a:solidFill>
                  <a:schemeClr val="bg1"/>
                </a:solidFill>
              </a:rPr>
              <a:t>&gt;</a:t>
            </a:r>
            <a:r>
              <a:rPr lang="zh-TW" altLang="en-US" dirty="0">
                <a:solidFill>
                  <a:schemeClr val="bg1"/>
                </a:solidFill>
              </a:rPr>
              <a:t> 預測顧客會購買的商品類別</a:t>
            </a:r>
          </a:p>
        </p:txBody>
      </p:sp>
      <p:grpSp>
        <p:nvGrpSpPr>
          <p:cNvPr id="12" name="群組 11"/>
          <p:cNvGrpSpPr/>
          <p:nvPr/>
        </p:nvGrpSpPr>
        <p:grpSpPr>
          <a:xfrm>
            <a:off x="5785527" y="341322"/>
            <a:ext cx="5959398" cy="290751"/>
            <a:chOff x="848519" y="1892300"/>
            <a:chExt cx="2098675" cy="838994"/>
          </a:xfrm>
          <a:solidFill>
            <a:schemeClr val="accent2"/>
          </a:solidFill>
        </p:grpSpPr>
        <p:sp>
          <p:nvSpPr>
            <p:cNvPr id="126987" name="AutoShape 11"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848519" y="1892300"/>
              <a:ext cx="2098675" cy="838994"/>
            </a:xfrm>
            <a:custGeom>
              <a:avLst/>
              <a:gdLst>
                <a:gd name="T0" fmla="*/ 2098675 w 21600"/>
                <a:gd name="T1" fmla="*/ 838994 h 21600"/>
                <a:gd name="T2" fmla="*/ 2098675 w 21600"/>
                <a:gd name="T3" fmla="*/ 838994 h 21600"/>
                <a:gd name="T4" fmla="*/ 2098675 w 21600"/>
                <a:gd name="T5" fmla="*/ 838994 h 21600"/>
                <a:gd name="T6" fmla="*/ 2098675 w 21600"/>
                <a:gd name="T7" fmla="*/ 8389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600"/>
                  </a:lnTo>
                  <a:lnTo>
                    <a:pt x="0" y="21600"/>
                  </a:lnTo>
                  <a:lnTo>
                    <a:pt x="0" y="0"/>
                  </a:lnTo>
                  <a:close/>
                </a:path>
              </a:pathLst>
            </a:custGeom>
            <a:grpFill/>
            <a:ln>
              <a:noFill/>
            </a:ln>
            <a:effectLst/>
          </p:spPr>
          <p:txBody>
            <a:bodyPr lIns="25400" tIns="25400" rIns="25400" bIns="25400" anchor="ctr"/>
            <a:lstStyle/>
            <a:p>
              <a:endParaRPr lang="id-ID" sz="900" dirty="0">
                <a:cs typeface="+mn-ea"/>
                <a:sym typeface="+mn-lt"/>
              </a:endParaRPr>
            </a:p>
          </p:txBody>
        </p:sp>
        <p:sp>
          <p:nvSpPr>
            <p:cNvPr id="126992" name="AutoShape 16"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1122363" y="2062957"/>
              <a:ext cx="1550194" cy="497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grp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defTabSz="412750">
                <a:defRPr/>
              </a:pPr>
              <a:r>
                <a:rPr lang="zh-TW" altLang="en-US" sz="1200" dirty="0">
                  <a:solidFill>
                    <a:schemeClr val="bg1"/>
                  </a:solidFill>
                </a:rPr>
                <a:t>客戶購買商品時的資料 </a:t>
              </a:r>
              <a:endParaRPr lang="en-US" sz="900" dirty="0">
                <a:solidFill>
                  <a:schemeClr val="bg1"/>
                </a:solidFill>
                <a:cs typeface="+mn-ea"/>
                <a:sym typeface="+mn-lt"/>
              </a:endParaRPr>
            </a:p>
          </p:txBody>
        </p:sp>
      </p:grpSp>
      <p:grpSp>
        <p:nvGrpSpPr>
          <p:cNvPr id="13" name="群組 12"/>
          <p:cNvGrpSpPr/>
          <p:nvPr/>
        </p:nvGrpSpPr>
        <p:grpSpPr>
          <a:xfrm>
            <a:off x="5786975" y="4067317"/>
            <a:ext cx="5957950" cy="240189"/>
            <a:chOff x="2947194" y="4350544"/>
            <a:chExt cx="2098675" cy="839788"/>
          </a:xfrm>
        </p:grpSpPr>
        <p:sp>
          <p:nvSpPr>
            <p:cNvPr id="126988" name="AutoShape 12"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2947194" y="4350544"/>
              <a:ext cx="2098675" cy="839788"/>
            </a:xfrm>
            <a:custGeom>
              <a:avLst/>
              <a:gdLst>
                <a:gd name="T0" fmla="*/ 2098675 w 21600"/>
                <a:gd name="T1" fmla="*/ 839788 h 21600"/>
                <a:gd name="T2" fmla="*/ 2098675 w 21600"/>
                <a:gd name="T3" fmla="*/ 839788 h 21600"/>
                <a:gd name="T4" fmla="*/ 2098675 w 21600"/>
                <a:gd name="T5" fmla="*/ 839788 h 21600"/>
                <a:gd name="T6" fmla="*/ 2098675 w 21600"/>
                <a:gd name="T7" fmla="*/ 8397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600"/>
                  </a:lnTo>
                  <a:lnTo>
                    <a:pt x="0" y="21600"/>
                  </a:lnTo>
                  <a:lnTo>
                    <a:pt x="0" y="0"/>
                  </a:lnTo>
                  <a:close/>
                </a:path>
              </a:pathLst>
            </a:custGeom>
            <a:solidFill>
              <a:schemeClr val="accent2"/>
            </a:solidFill>
            <a:ln>
              <a:noFill/>
            </a:ln>
            <a:effectLst/>
          </p:spPr>
          <p:txBody>
            <a:bodyPr lIns="25400" tIns="25400" rIns="25400" bIns="25400" anchor="ctr"/>
            <a:lstStyle/>
            <a:p>
              <a:endParaRPr lang="id-ID" sz="900" dirty="0">
                <a:cs typeface="+mn-ea"/>
                <a:sym typeface="+mn-lt"/>
              </a:endParaRPr>
            </a:p>
          </p:txBody>
        </p:sp>
        <p:sp>
          <p:nvSpPr>
            <p:cNvPr id="126995" name="AutoShape 19"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3221832" y="4521200"/>
              <a:ext cx="1549400" cy="4984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defTabSz="412750">
                <a:defRPr/>
              </a:pPr>
              <a:r>
                <a:rPr lang="zh-TW" altLang="en-US" sz="1200" dirty="0">
                  <a:solidFill>
                    <a:schemeClr val="bg1"/>
                  </a:solidFill>
                </a:rPr>
                <a:t>客戶過去各類別購買狀態 </a:t>
              </a:r>
              <a:endParaRPr lang="en-US" sz="900" dirty="0">
                <a:solidFill>
                  <a:schemeClr val="bg1"/>
                </a:solidFill>
                <a:cs typeface="+mn-ea"/>
                <a:sym typeface="+mn-lt"/>
              </a:endParaRPr>
            </a:p>
          </p:txBody>
        </p:sp>
      </p:grpSp>
      <p:cxnSp>
        <p:nvCxnSpPr>
          <p:cNvPr id="22" name="直接连接符 21"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CxnSpPr/>
          <p:nvPr/>
        </p:nvCxnSpPr>
        <p:spPr>
          <a:xfrm>
            <a:off x="1283585" y="341322"/>
            <a:ext cx="0" cy="59333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e7d195523061f1c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hidden="1"/>
          <p:cNvSpPr txBox="1"/>
          <p:nvPr/>
        </p:nvSpPr>
        <p:spPr>
          <a:xfrm>
            <a:off x="-355600" y="1803400"/>
            <a:ext cx="293927" cy="1016000"/>
          </a:xfrm>
          <a:prstGeom prst="rect">
            <a:avLst/>
          </a:prstGeom>
          <a:noFill/>
        </p:spPr>
        <p:txBody>
          <a:bodyPr vert="wordArtVert" rtlCol="0">
            <a:spAutoFit/>
          </a:bodyPr>
          <a:lstStyle/>
          <a:p>
            <a:r>
              <a:rPr lang="en-US" altLang="zh-CN" sz="100">
                <a:cs typeface="+mn-ea"/>
                <a:sym typeface="+mn-lt"/>
              </a:rPr>
              <a:t>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a:t>
            </a:r>
            <a:endParaRPr lang="zh-CN" altLang="en-US" sz="100">
              <a:cs typeface="+mn-ea"/>
              <a:sym typeface="+mn-lt"/>
            </a:endParaRPr>
          </a:p>
        </p:txBody>
      </p:sp>
      <p:sp>
        <p:nvSpPr>
          <p:cNvPr id="24" name="文本框 19"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p:nvPr/>
        </p:nvSpPr>
        <p:spPr>
          <a:xfrm>
            <a:off x="1510769" y="407156"/>
            <a:ext cx="1415772" cy="461665"/>
          </a:xfrm>
          <a:prstGeom prst="rect">
            <a:avLst/>
          </a:prstGeom>
          <a:noFill/>
        </p:spPr>
        <p:txBody>
          <a:bodyPr wrap="none" rtlCol="0">
            <a:spAutoFit/>
          </a:bodyPr>
          <a:lstStyle/>
          <a:p>
            <a:r>
              <a:rPr lang="zh-TW" altLang="en-US" sz="2400" b="1" dirty="0">
                <a:solidFill>
                  <a:schemeClr val="accent1"/>
                </a:solidFill>
                <a:cs typeface="+mn-ea"/>
                <a:sym typeface="+mn-lt"/>
              </a:rPr>
              <a:t>資料介紹</a:t>
            </a:r>
            <a:endParaRPr lang="zh-CN" altLang="en-US" sz="2400" b="1" dirty="0">
              <a:solidFill>
                <a:schemeClr val="accent1"/>
              </a:solidFill>
              <a:cs typeface="+mn-ea"/>
              <a:sym typeface="+mn-lt"/>
            </a:endParaRPr>
          </a:p>
        </p:txBody>
      </p:sp>
      <p:graphicFrame>
        <p:nvGraphicFramePr>
          <p:cNvPr id="32" name="內容版面配置區 4">
            <a:extLst>
              <a:ext uri="{FF2B5EF4-FFF2-40B4-BE49-F238E27FC236}">
                <a16:creationId xmlns:a16="http://schemas.microsoft.com/office/drawing/2014/main" id="{E8EE3E9F-82BC-8D4A-A1D7-823FBC0AF408}"/>
              </a:ext>
            </a:extLst>
          </p:cNvPr>
          <p:cNvGraphicFramePr>
            <a:graphicFrameLocks/>
          </p:cNvGraphicFramePr>
          <p:nvPr>
            <p:extLst>
              <p:ext uri="{D42A27DB-BD31-4B8C-83A1-F6EECF244321}">
                <p14:modId xmlns:p14="http://schemas.microsoft.com/office/powerpoint/2010/main" val="1522705046"/>
              </p:ext>
            </p:extLst>
          </p:nvPr>
        </p:nvGraphicFramePr>
        <p:xfrm>
          <a:off x="5785527" y="632074"/>
          <a:ext cx="5959398" cy="3224566"/>
        </p:xfrm>
        <a:graphic>
          <a:graphicData uri="http://schemas.openxmlformats.org/drawingml/2006/table">
            <a:tbl>
              <a:tblPr>
                <a:tableStyleId>{5C22544A-7EE6-4342-B048-85BDC9FD1C3A}</a:tableStyleId>
              </a:tblPr>
              <a:tblGrid>
                <a:gridCol w="828201">
                  <a:extLst>
                    <a:ext uri="{9D8B030D-6E8A-4147-A177-3AD203B41FA5}">
                      <a16:colId xmlns:a16="http://schemas.microsoft.com/office/drawing/2014/main" val="1687277405"/>
                    </a:ext>
                  </a:extLst>
                </a:gridCol>
                <a:gridCol w="1978025">
                  <a:extLst>
                    <a:ext uri="{9D8B030D-6E8A-4147-A177-3AD203B41FA5}">
                      <a16:colId xmlns:a16="http://schemas.microsoft.com/office/drawing/2014/main" val="3114073410"/>
                    </a:ext>
                  </a:extLst>
                </a:gridCol>
                <a:gridCol w="361950">
                  <a:extLst>
                    <a:ext uri="{9D8B030D-6E8A-4147-A177-3AD203B41FA5}">
                      <a16:colId xmlns:a16="http://schemas.microsoft.com/office/drawing/2014/main" val="383327671"/>
                    </a:ext>
                  </a:extLst>
                </a:gridCol>
                <a:gridCol w="2791222">
                  <a:extLst>
                    <a:ext uri="{9D8B030D-6E8A-4147-A177-3AD203B41FA5}">
                      <a16:colId xmlns:a16="http://schemas.microsoft.com/office/drawing/2014/main" val="3039687290"/>
                    </a:ext>
                  </a:extLst>
                </a:gridCol>
              </a:tblGrid>
              <a:tr h="219857">
                <a:tc>
                  <a:txBody>
                    <a:bodyPr/>
                    <a:lstStyle/>
                    <a:p>
                      <a:pPr algn="l" fontAlgn="ctr"/>
                      <a:r>
                        <a:rPr lang="zh-TW" altLang="en-US" sz="1100" u="none" strike="noStrike" dirty="0">
                          <a:effectLst/>
                        </a:rPr>
                        <a:t>欄位</a:t>
                      </a:r>
                      <a:endParaRPr lang="zh-TW" altLang="en-US" sz="11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a:effectLst/>
                        </a:rPr>
                        <a:t>中文名稱</a:t>
                      </a:r>
                      <a:endParaRPr lang="zh-TW" altLang="en-US" sz="1100" b="1"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a:effectLst/>
                        </a:rPr>
                        <a:t>類型</a:t>
                      </a:r>
                      <a:endParaRPr lang="zh-TW" altLang="en-US" sz="1100" b="1"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a:effectLst/>
                        </a:rPr>
                        <a:t>備註</a:t>
                      </a:r>
                      <a:endParaRPr lang="zh-TW" altLang="en-US" sz="1100" b="1"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1565407027"/>
                  </a:ext>
                </a:extLst>
              </a:tr>
              <a:tr h="232071">
                <a:tc>
                  <a:txBody>
                    <a:bodyPr/>
                    <a:lstStyle/>
                    <a:p>
                      <a:pPr algn="l" fontAlgn="ctr"/>
                      <a:r>
                        <a:rPr lang="en" sz="1100" u="none" strike="noStrike" dirty="0">
                          <a:effectLst/>
                        </a:rPr>
                        <a:t>CUST_ID</a:t>
                      </a:r>
                      <a:endParaRPr lang="en"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dirty="0">
                          <a:effectLst/>
                        </a:rPr>
                        <a:t>客戶編號</a:t>
                      </a:r>
                      <a:endPar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a:effectLst/>
                        </a:rPr>
                        <a:t>字元</a:t>
                      </a:r>
                      <a:endParaRPr lang="zh-TW" altLang="en-US"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a:effectLst/>
                        </a:rPr>
                        <a:t>　</a:t>
                      </a:r>
                      <a:endParaRPr lang="zh-TW" altLang="en-US"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3158549603"/>
                  </a:ext>
                </a:extLst>
              </a:tr>
              <a:tr h="232071">
                <a:tc>
                  <a:txBody>
                    <a:bodyPr/>
                    <a:lstStyle/>
                    <a:p>
                      <a:pPr algn="l" fontAlgn="ctr"/>
                      <a:r>
                        <a:rPr lang="en" sz="1100" u="none" strike="noStrike" dirty="0">
                          <a:solidFill>
                            <a:srgbClr val="FF0000"/>
                          </a:solidFill>
                          <a:effectLst/>
                        </a:rPr>
                        <a:t>BUY_TYPE</a:t>
                      </a:r>
                      <a:endParaRPr lang="en" sz="1100" b="0" i="0" u="none" strike="noStrike" dirty="0">
                        <a:solidFill>
                          <a:srgbClr val="FF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dirty="0">
                          <a:solidFill>
                            <a:srgbClr val="FF0000"/>
                          </a:solidFill>
                          <a:effectLst/>
                        </a:rPr>
                        <a:t>當次購買商品類別</a:t>
                      </a:r>
                      <a:r>
                        <a:rPr lang="en-US" altLang="zh-TW" sz="1100" u="none" strike="noStrike" dirty="0">
                          <a:solidFill>
                            <a:srgbClr val="FF0000"/>
                          </a:solidFill>
                          <a:effectLst/>
                        </a:rPr>
                        <a:t>(</a:t>
                      </a:r>
                      <a:r>
                        <a:rPr lang="zh-TW" altLang="en-US" sz="1100" u="none" strike="noStrike" dirty="0">
                          <a:solidFill>
                            <a:srgbClr val="FF0000"/>
                          </a:solidFill>
                          <a:effectLst/>
                        </a:rPr>
                        <a:t>預測變數</a:t>
                      </a:r>
                      <a:r>
                        <a:rPr lang="en-US" altLang="zh-TW" sz="1100" u="none" strike="noStrike" dirty="0">
                          <a:solidFill>
                            <a:srgbClr val="FF0000"/>
                          </a:solidFill>
                          <a:effectLst/>
                        </a:rPr>
                        <a:t>)</a:t>
                      </a:r>
                      <a:endParaRPr lang="en-US" altLang="zh-TW" sz="1100" b="0" i="0" u="none" strike="noStrike" dirty="0">
                        <a:solidFill>
                          <a:srgbClr val="FF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a:solidFill>
                            <a:srgbClr val="FF0000"/>
                          </a:solidFill>
                          <a:effectLst/>
                        </a:rPr>
                        <a:t>字元</a:t>
                      </a:r>
                      <a:endParaRPr lang="zh-TW" altLang="en-US" sz="1100" b="0" i="0" u="none" strike="noStrike">
                        <a:solidFill>
                          <a:srgbClr val="FF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dirty="0">
                          <a:solidFill>
                            <a:srgbClr val="FF0000"/>
                          </a:solidFill>
                          <a:effectLst/>
                        </a:rPr>
                        <a:t>共七種商品類別，並已轉換為代碼</a:t>
                      </a:r>
                      <a:endParaRPr lang="zh-TW" altLang="en-US" sz="1100" b="0" i="0" u="none" strike="noStrike" dirty="0">
                        <a:solidFill>
                          <a:srgbClr val="FF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3221146610"/>
                  </a:ext>
                </a:extLst>
              </a:tr>
              <a:tr h="232071">
                <a:tc>
                  <a:txBody>
                    <a:bodyPr/>
                    <a:lstStyle/>
                    <a:p>
                      <a:pPr algn="l" fontAlgn="ctr"/>
                      <a:r>
                        <a:rPr lang="en" sz="1100" u="none" strike="noStrike">
                          <a:effectLst/>
                        </a:rPr>
                        <a:t>AGE</a:t>
                      </a:r>
                      <a:endParaRPr lang="en"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dirty="0">
                          <a:effectLst/>
                        </a:rPr>
                        <a:t>客戶年齡</a:t>
                      </a:r>
                      <a:endPar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a:effectLst/>
                        </a:rPr>
                        <a:t>字元</a:t>
                      </a:r>
                      <a:endParaRPr lang="zh-TW" altLang="en-US"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dirty="0">
                          <a:effectLst/>
                        </a:rPr>
                        <a:t>以</a:t>
                      </a:r>
                      <a:r>
                        <a:rPr lang="en-US" altLang="zh-TW" sz="1100" u="none" strike="noStrike" dirty="0">
                          <a:effectLst/>
                        </a:rPr>
                        <a:t>5</a:t>
                      </a:r>
                      <a:r>
                        <a:rPr lang="zh-TW" altLang="en-US" sz="1100" u="none" strike="noStrike" dirty="0">
                          <a:effectLst/>
                        </a:rPr>
                        <a:t>歲為一檻，並已轉換為代碼</a:t>
                      </a:r>
                      <a:endPar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564690021"/>
                  </a:ext>
                </a:extLst>
              </a:tr>
              <a:tr h="232071">
                <a:tc>
                  <a:txBody>
                    <a:bodyPr/>
                    <a:lstStyle/>
                    <a:p>
                      <a:pPr algn="l" fontAlgn="ctr"/>
                      <a:r>
                        <a:rPr lang="en" sz="1100" u="none" strike="noStrike">
                          <a:effectLst/>
                        </a:rPr>
                        <a:t>SEX</a:t>
                      </a:r>
                      <a:endParaRPr lang="en"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dirty="0">
                          <a:effectLst/>
                        </a:rPr>
                        <a:t>客戶性別</a:t>
                      </a:r>
                      <a:endPar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a:effectLst/>
                        </a:rPr>
                        <a:t>字元</a:t>
                      </a:r>
                      <a:endParaRPr lang="zh-TW" altLang="en-US"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dirty="0">
                          <a:effectLst/>
                        </a:rPr>
                        <a:t>已轉換為代碼</a:t>
                      </a:r>
                      <a:endPar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1803181032"/>
                  </a:ext>
                </a:extLst>
              </a:tr>
              <a:tr h="232071">
                <a:tc>
                  <a:txBody>
                    <a:bodyPr/>
                    <a:lstStyle/>
                    <a:p>
                      <a:pPr algn="l" fontAlgn="ctr"/>
                      <a:r>
                        <a:rPr lang="en" sz="1100" u="none" strike="noStrike">
                          <a:effectLst/>
                        </a:rPr>
                        <a:t>HEIGHT</a:t>
                      </a:r>
                      <a:endParaRPr lang="en"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dirty="0">
                          <a:effectLst/>
                        </a:rPr>
                        <a:t>客戶身高</a:t>
                      </a:r>
                      <a:endPar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dirty="0">
                          <a:effectLst/>
                        </a:rPr>
                        <a:t>數字</a:t>
                      </a:r>
                      <a:endPar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dirty="0">
                          <a:effectLst/>
                        </a:rPr>
                        <a:t>標準化處理後數值</a:t>
                      </a:r>
                      <a:endPar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2581489168"/>
                  </a:ext>
                </a:extLst>
              </a:tr>
              <a:tr h="232071">
                <a:tc>
                  <a:txBody>
                    <a:bodyPr/>
                    <a:lstStyle/>
                    <a:p>
                      <a:pPr algn="l" fontAlgn="ctr"/>
                      <a:r>
                        <a:rPr lang="en" sz="1100" u="none" strike="noStrike" dirty="0">
                          <a:effectLst/>
                        </a:rPr>
                        <a:t>WEIGHT</a:t>
                      </a:r>
                      <a:endParaRPr lang="en"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a:effectLst/>
                        </a:rPr>
                        <a:t>客戶體重</a:t>
                      </a:r>
                      <a:endParaRPr lang="zh-TW" altLang="en-US"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dirty="0">
                          <a:effectLst/>
                        </a:rPr>
                        <a:t>數字</a:t>
                      </a:r>
                      <a:endPar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dirty="0">
                          <a:effectLst/>
                        </a:rPr>
                        <a:t>標準化處理後數值</a:t>
                      </a:r>
                      <a:endPar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4027072888"/>
                  </a:ext>
                </a:extLst>
              </a:tr>
              <a:tr h="232071">
                <a:tc>
                  <a:txBody>
                    <a:bodyPr/>
                    <a:lstStyle/>
                    <a:p>
                      <a:pPr algn="l" fontAlgn="ctr"/>
                      <a:r>
                        <a:rPr lang="en" sz="1100" u="none" strike="noStrike">
                          <a:effectLst/>
                        </a:rPr>
                        <a:t>OCCUPATION</a:t>
                      </a:r>
                      <a:endParaRPr lang="en"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a:effectLst/>
                        </a:rPr>
                        <a:t>客戶職業類別</a:t>
                      </a:r>
                      <a:endParaRPr lang="zh-TW" altLang="en-US"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a:effectLst/>
                        </a:rPr>
                        <a:t>字元</a:t>
                      </a:r>
                      <a:endParaRPr lang="zh-TW" altLang="en-US"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dirty="0">
                          <a:effectLst/>
                        </a:rPr>
                        <a:t>已轉換為代碼</a:t>
                      </a:r>
                      <a:r>
                        <a:rPr lang="en-US" altLang="zh-TW" sz="1100" u="none" strike="noStrike" dirty="0">
                          <a:effectLst/>
                        </a:rPr>
                        <a:t>(</a:t>
                      </a:r>
                      <a:r>
                        <a:rPr lang="zh-TW" altLang="en-US" sz="1100" u="none" strike="noStrike" dirty="0">
                          <a:effectLst/>
                        </a:rPr>
                        <a:t>前</a:t>
                      </a:r>
                      <a:r>
                        <a:rPr lang="en-US" altLang="zh-TW" sz="1100" u="none" strike="noStrike" dirty="0">
                          <a:effectLst/>
                        </a:rPr>
                        <a:t>1</a:t>
                      </a:r>
                      <a:r>
                        <a:rPr lang="zh-TW" altLang="en-US" sz="1100" u="none" strike="noStrike" dirty="0">
                          <a:effectLst/>
                        </a:rPr>
                        <a:t>碼為大分類</a:t>
                      </a:r>
                      <a:r>
                        <a:rPr lang="en-US" altLang="zh-TW" sz="1100" u="none" strike="noStrike" dirty="0">
                          <a:effectLst/>
                        </a:rPr>
                        <a:t>)</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3539247339"/>
                  </a:ext>
                </a:extLst>
              </a:tr>
              <a:tr h="219857">
                <a:tc>
                  <a:txBody>
                    <a:bodyPr/>
                    <a:lstStyle/>
                    <a:p>
                      <a:pPr algn="l" fontAlgn="ctr"/>
                      <a:r>
                        <a:rPr lang="en" sz="1100" u="none" strike="noStrike">
                          <a:effectLst/>
                        </a:rPr>
                        <a:t>CHILD_NUM</a:t>
                      </a:r>
                      <a:endParaRPr lang="en"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a:effectLst/>
                        </a:rPr>
                        <a:t>客戶的小孩數量</a:t>
                      </a:r>
                      <a:endParaRPr lang="zh-TW" altLang="en-US"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a:effectLst/>
                        </a:rPr>
                        <a:t>數字</a:t>
                      </a:r>
                      <a:endParaRPr lang="zh-TW" altLang="en-US"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dirty="0">
                          <a:effectLst/>
                        </a:rPr>
                        <a:t>　</a:t>
                      </a:r>
                      <a:endPar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887131681"/>
                  </a:ext>
                </a:extLst>
              </a:tr>
              <a:tr h="232071">
                <a:tc>
                  <a:txBody>
                    <a:bodyPr/>
                    <a:lstStyle/>
                    <a:p>
                      <a:pPr algn="l" fontAlgn="ctr"/>
                      <a:r>
                        <a:rPr lang="en" sz="1100" u="none" strike="noStrike">
                          <a:effectLst/>
                        </a:rPr>
                        <a:t>BUY_MONTH</a:t>
                      </a:r>
                      <a:endParaRPr lang="en"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a:effectLst/>
                        </a:rPr>
                        <a:t>客戶購買月</a:t>
                      </a:r>
                      <a:endParaRPr lang="zh-TW" altLang="en-US"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a:effectLst/>
                        </a:rPr>
                        <a:t>數字</a:t>
                      </a:r>
                      <a:endParaRPr lang="zh-TW" altLang="en-US"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dirty="0">
                          <a:effectLst/>
                        </a:rPr>
                        <a:t>　</a:t>
                      </a:r>
                      <a:endPar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3359022493"/>
                  </a:ext>
                </a:extLst>
              </a:tr>
              <a:tr h="232071">
                <a:tc>
                  <a:txBody>
                    <a:bodyPr/>
                    <a:lstStyle/>
                    <a:p>
                      <a:pPr algn="l" fontAlgn="ctr"/>
                      <a:r>
                        <a:rPr lang="en" sz="1100" u="none" strike="noStrike">
                          <a:effectLst/>
                        </a:rPr>
                        <a:t>BUY_YEAR</a:t>
                      </a:r>
                      <a:endParaRPr lang="en"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a:effectLst/>
                        </a:rPr>
                        <a:t>客戶購買年</a:t>
                      </a:r>
                      <a:endParaRPr lang="zh-TW" altLang="en-US"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a:effectLst/>
                        </a:rPr>
                        <a:t>數字</a:t>
                      </a:r>
                      <a:endParaRPr lang="zh-TW" altLang="en-US"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dirty="0">
                          <a:effectLst/>
                        </a:rPr>
                        <a:t>　</a:t>
                      </a:r>
                      <a:endPar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2055334471"/>
                  </a:ext>
                </a:extLst>
              </a:tr>
              <a:tr h="232071">
                <a:tc>
                  <a:txBody>
                    <a:bodyPr/>
                    <a:lstStyle/>
                    <a:p>
                      <a:pPr algn="l" fontAlgn="ctr"/>
                      <a:r>
                        <a:rPr lang="en" sz="1100" u="none" strike="noStrike">
                          <a:effectLst/>
                        </a:rPr>
                        <a:t>CITY_CODE</a:t>
                      </a:r>
                      <a:endParaRPr lang="en"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a:effectLst/>
                        </a:rPr>
                        <a:t>通訊城市</a:t>
                      </a:r>
                      <a:endParaRPr lang="zh-TW" altLang="en-US"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a:effectLst/>
                        </a:rPr>
                        <a:t>字元</a:t>
                      </a:r>
                      <a:endParaRPr lang="zh-TW" altLang="en-US"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dirty="0">
                          <a:effectLst/>
                        </a:rPr>
                        <a:t>已轉換為代碼</a:t>
                      </a:r>
                      <a:endPar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4258630798"/>
                  </a:ext>
                </a:extLst>
              </a:tr>
              <a:tr h="232071">
                <a:tc>
                  <a:txBody>
                    <a:bodyPr/>
                    <a:lstStyle/>
                    <a:p>
                      <a:pPr algn="l" fontAlgn="ctr"/>
                      <a:r>
                        <a:rPr lang="en" sz="1100" u="none" strike="noStrike">
                          <a:effectLst/>
                        </a:rPr>
                        <a:t>BUDGET</a:t>
                      </a:r>
                      <a:endParaRPr lang="en"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a:effectLst/>
                        </a:rPr>
                        <a:t>預算</a:t>
                      </a:r>
                      <a:endParaRPr lang="zh-TW" altLang="en-US"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a:effectLst/>
                        </a:rPr>
                        <a:t>數字</a:t>
                      </a:r>
                      <a:endParaRPr lang="zh-TW" altLang="en-US"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dirty="0">
                          <a:effectLst/>
                        </a:rPr>
                        <a:t>標準化處理後數值</a:t>
                      </a:r>
                      <a:endPar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2017769102"/>
                  </a:ext>
                </a:extLst>
              </a:tr>
              <a:tr h="232071">
                <a:tc>
                  <a:txBody>
                    <a:bodyPr/>
                    <a:lstStyle/>
                    <a:p>
                      <a:pPr algn="l" fontAlgn="ctr"/>
                      <a:r>
                        <a:rPr lang="en" sz="1100" u="none" strike="noStrike" dirty="0">
                          <a:effectLst/>
                        </a:rPr>
                        <a:t>MARRIAGE</a:t>
                      </a:r>
                      <a:endParaRPr lang="en"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dirty="0">
                          <a:effectLst/>
                        </a:rPr>
                        <a:t>婚姻狀況</a:t>
                      </a:r>
                      <a:endPar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a:effectLst/>
                        </a:rPr>
                        <a:t>字元</a:t>
                      </a:r>
                      <a:endParaRPr lang="zh-TW" altLang="en-US"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100" u="none" strike="noStrike" dirty="0">
                          <a:effectLst/>
                        </a:rPr>
                        <a:t>已轉換為代碼</a:t>
                      </a:r>
                      <a:endPar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3938241839"/>
                  </a:ext>
                </a:extLst>
              </a:tr>
            </a:tbl>
          </a:graphicData>
        </a:graphic>
      </p:graphicFrame>
      <p:graphicFrame>
        <p:nvGraphicFramePr>
          <p:cNvPr id="33" name="內容版面配置區 3">
            <a:extLst>
              <a:ext uri="{FF2B5EF4-FFF2-40B4-BE49-F238E27FC236}">
                <a16:creationId xmlns:a16="http://schemas.microsoft.com/office/drawing/2014/main" id="{7E3F6C8C-5930-354A-9299-99F568916F40}"/>
              </a:ext>
            </a:extLst>
          </p:cNvPr>
          <p:cNvGraphicFramePr>
            <a:graphicFrameLocks/>
          </p:cNvGraphicFramePr>
          <p:nvPr>
            <p:extLst>
              <p:ext uri="{D42A27DB-BD31-4B8C-83A1-F6EECF244321}">
                <p14:modId xmlns:p14="http://schemas.microsoft.com/office/powerpoint/2010/main" val="3517899137"/>
              </p:ext>
            </p:extLst>
          </p:nvPr>
        </p:nvGraphicFramePr>
        <p:xfrm>
          <a:off x="5786975" y="4307507"/>
          <a:ext cx="5957950" cy="2159000"/>
        </p:xfrm>
        <a:graphic>
          <a:graphicData uri="http://schemas.openxmlformats.org/drawingml/2006/table">
            <a:tbl>
              <a:tblPr>
                <a:tableStyleId>{5C22544A-7EE6-4342-B048-85BDC9FD1C3A}</a:tableStyleId>
              </a:tblPr>
              <a:tblGrid>
                <a:gridCol w="1526276">
                  <a:extLst>
                    <a:ext uri="{9D8B030D-6E8A-4147-A177-3AD203B41FA5}">
                      <a16:colId xmlns:a16="http://schemas.microsoft.com/office/drawing/2014/main" val="3153600311"/>
                    </a:ext>
                  </a:extLst>
                </a:gridCol>
                <a:gridCol w="1707649">
                  <a:extLst>
                    <a:ext uri="{9D8B030D-6E8A-4147-A177-3AD203B41FA5}">
                      <a16:colId xmlns:a16="http://schemas.microsoft.com/office/drawing/2014/main" val="1216981889"/>
                    </a:ext>
                  </a:extLst>
                </a:gridCol>
                <a:gridCol w="465411">
                  <a:extLst>
                    <a:ext uri="{9D8B030D-6E8A-4147-A177-3AD203B41FA5}">
                      <a16:colId xmlns:a16="http://schemas.microsoft.com/office/drawing/2014/main" val="281497401"/>
                    </a:ext>
                  </a:extLst>
                </a:gridCol>
                <a:gridCol w="2258614">
                  <a:extLst>
                    <a:ext uri="{9D8B030D-6E8A-4147-A177-3AD203B41FA5}">
                      <a16:colId xmlns:a16="http://schemas.microsoft.com/office/drawing/2014/main" val="2127534060"/>
                    </a:ext>
                  </a:extLst>
                </a:gridCol>
              </a:tblGrid>
              <a:tr h="228600">
                <a:tc>
                  <a:txBody>
                    <a:bodyPr/>
                    <a:lstStyle/>
                    <a:p>
                      <a:pPr algn="l" fontAlgn="ctr"/>
                      <a:r>
                        <a:rPr lang="zh-TW" altLang="en-US" sz="1050" u="none" strike="noStrike">
                          <a:effectLst/>
                        </a:rPr>
                        <a:t>欄位</a:t>
                      </a:r>
                      <a:endParaRPr lang="zh-TW" altLang="en-US" sz="1050" b="1"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050" u="none" strike="noStrike">
                          <a:effectLst/>
                        </a:rPr>
                        <a:t>中文名稱</a:t>
                      </a:r>
                      <a:endParaRPr lang="zh-TW" altLang="en-US" sz="1050" b="1"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050" u="none" strike="noStrike">
                          <a:effectLst/>
                        </a:rPr>
                        <a:t>類型</a:t>
                      </a:r>
                      <a:endParaRPr lang="zh-TW" altLang="en-US" sz="1050" b="1"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050" u="none" strike="noStrike">
                          <a:effectLst/>
                        </a:rPr>
                        <a:t>備註</a:t>
                      </a:r>
                      <a:endParaRPr lang="zh-TW" altLang="en-US" sz="1050" b="1"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3334836996"/>
                  </a:ext>
                </a:extLst>
              </a:tr>
              <a:tr h="241300">
                <a:tc>
                  <a:txBody>
                    <a:bodyPr/>
                    <a:lstStyle/>
                    <a:p>
                      <a:pPr algn="l" fontAlgn="ctr"/>
                      <a:r>
                        <a:rPr lang="en" sz="1100" u="none" strike="noStrike" dirty="0">
                          <a:effectLst/>
                        </a:rPr>
                        <a:t>CUST_ID</a:t>
                      </a:r>
                      <a:endParaRPr lang="en"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050" u="none" strike="noStrike" dirty="0">
                          <a:effectLst/>
                        </a:rPr>
                        <a:t>客戶編號</a:t>
                      </a:r>
                      <a:endParaRPr lang="zh-TW" altLang="en-US" sz="105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050" u="none" strike="noStrike" dirty="0">
                          <a:effectLst/>
                        </a:rPr>
                        <a:t>字元</a:t>
                      </a:r>
                      <a:endParaRPr lang="zh-TW" altLang="en-US" sz="105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050" u="none" strike="noStrike">
                          <a:effectLst/>
                        </a:rPr>
                        <a:t>　</a:t>
                      </a:r>
                      <a:endParaRPr lang="zh-TW" altLang="en-US" sz="105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2516544120"/>
                  </a:ext>
                </a:extLst>
              </a:tr>
              <a:tr h="241300">
                <a:tc>
                  <a:txBody>
                    <a:bodyPr/>
                    <a:lstStyle/>
                    <a:p>
                      <a:pPr algn="l" fontAlgn="ctr"/>
                      <a:r>
                        <a:rPr lang="en" sz="1100" u="none" strike="noStrike">
                          <a:effectLst/>
                        </a:rPr>
                        <a:t>BUY_TPY1_NUM_CLASS</a:t>
                      </a:r>
                      <a:endParaRPr lang="en"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050" u="none" strike="noStrike">
                          <a:effectLst/>
                        </a:rPr>
                        <a:t>過去</a:t>
                      </a:r>
                      <a:r>
                        <a:rPr lang="en" sz="1050" u="none" strike="noStrike">
                          <a:effectLst/>
                        </a:rPr>
                        <a:t>TYPE1</a:t>
                      </a:r>
                      <a:r>
                        <a:rPr lang="zh-TW" altLang="en-US" sz="1050" u="none" strike="noStrike">
                          <a:effectLst/>
                        </a:rPr>
                        <a:t>已購買件數區間</a:t>
                      </a:r>
                      <a:endParaRPr lang="zh-TW" altLang="en-US" sz="105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050" u="none" strike="noStrike">
                          <a:effectLst/>
                        </a:rPr>
                        <a:t>字元</a:t>
                      </a:r>
                      <a:endParaRPr lang="zh-TW" altLang="en-US" sz="105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050" u="none" strike="noStrike" dirty="0">
                          <a:effectLst/>
                        </a:rPr>
                        <a:t>已轉換為代碼</a:t>
                      </a:r>
                      <a:endParaRPr lang="zh-TW" altLang="en-US" sz="105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3502397736"/>
                  </a:ext>
                </a:extLst>
              </a:tr>
              <a:tr h="241300">
                <a:tc>
                  <a:txBody>
                    <a:bodyPr/>
                    <a:lstStyle/>
                    <a:p>
                      <a:pPr algn="l" fontAlgn="ctr"/>
                      <a:r>
                        <a:rPr lang="en" sz="1100" u="none" strike="noStrike">
                          <a:effectLst/>
                        </a:rPr>
                        <a:t>BUY_TPY2_NUM_CLASS</a:t>
                      </a:r>
                      <a:endParaRPr lang="en"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050" u="none" strike="noStrike">
                          <a:effectLst/>
                        </a:rPr>
                        <a:t>過去</a:t>
                      </a:r>
                      <a:r>
                        <a:rPr lang="en" sz="1050" u="none" strike="noStrike">
                          <a:effectLst/>
                        </a:rPr>
                        <a:t>TYPE2</a:t>
                      </a:r>
                      <a:r>
                        <a:rPr lang="zh-TW" altLang="en-US" sz="1050" u="none" strike="noStrike">
                          <a:effectLst/>
                        </a:rPr>
                        <a:t>已購買件數區間</a:t>
                      </a:r>
                      <a:endParaRPr lang="zh-TW" altLang="en-US" sz="105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050" u="none" strike="noStrike">
                          <a:effectLst/>
                        </a:rPr>
                        <a:t>字元</a:t>
                      </a:r>
                      <a:endParaRPr lang="zh-TW" altLang="en-US" sz="105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050" u="none" strike="noStrike">
                          <a:effectLst/>
                        </a:rPr>
                        <a:t>已轉換為代碼</a:t>
                      </a:r>
                      <a:r>
                        <a:rPr lang="en-US" altLang="zh-TW" sz="1050" u="none" strike="noStrike">
                          <a:effectLst/>
                        </a:rPr>
                        <a:t>(</a:t>
                      </a:r>
                      <a:r>
                        <a:rPr lang="zh-TW" altLang="en-US" sz="1050" u="none" strike="noStrike">
                          <a:effectLst/>
                        </a:rPr>
                        <a:t>同以上編碼</a:t>
                      </a:r>
                      <a:r>
                        <a:rPr lang="en-US" altLang="zh-TW" sz="1050" u="none" strike="noStrike">
                          <a:effectLst/>
                        </a:rPr>
                        <a:t>)</a:t>
                      </a:r>
                      <a:endParaRPr lang="en-US" altLang="zh-TW" sz="105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3161457934"/>
                  </a:ext>
                </a:extLst>
              </a:tr>
              <a:tr h="241300">
                <a:tc>
                  <a:txBody>
                    <a:bodyPr/>
                    <a:lstStyle/>
                    <a:p>
                      <a:pPr algn="l" fontAlgn="ctr"/>
                      <a:r>
                        <a:rPr lang="en" sz="1100" u="none" strike="noStrike">
                          <a:effectLst/>
                        </a:rPr>
                        <a:t>BUY_TPY3_NUM_CLASS</a:t>
                      </a:r>
                      <a:endParaRPr lang="en"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050" u="none" strike="noStrike">
                          <a:effectLst/>
                        </a:rPr>
                        <a:t>過去</a:t>
                      </a:r>
                      <a:r>
                        <a:rPr lang="en" sz="1050" u="none" strike="noStrike">
                          <a:effectLst/>
                        </a:rPr>
                        <a:t>TYPE3</a:t>
                      </a:r>
                      <a:r>
                        <a:rPr lang="zh-TW" altLang="en-US" sz="1050" u="none" strike="noStrike">
                          <a:effectLst/>
                        </a:rPr>
                        <a:t>已購買件數區間</a:t>
                      </a:r>
                      <a:endParaRPr lang="zh-TW" altLang="en-US" sz="105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050" u="none" strike="noStrike">
                          <a:effectLst/>
                        </a:rPr>
                        <a:t>字元</a:t>
                      </a:r>
                      <a:endParaRPr lang="zh-TW" altLang="en-US" sz="105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050" u="none" strike="noStrike">
                          <a:effectLst/>
                        </a:rPr>
                        <a:t>已轉換為代碼</a:t>
                      </a:r>
                      <a:r>
                        <a:rPr lang="en-US" altLang="zh-TW" sz="1050" u="none" strike="noStrike">
                          <a:effectLst/>
                        </a:rPr>
                        <a:t>(</a:t>
                      </a:r>
                      <a:r>
                        <a:rPr lang="zh-TW" altLang="en-US" sz="1050" u="none" strike="noStrike">
                          <a:effectLst/>
                        </a:rPr>
                        <a:t>同以上編碼</a:t>
                      </a:r>
                      <a:r>
                        <a:rPr lang="en-US" altLang="zh-TW" sz="1050" u="none" strike="noStrike">
                          <a:effectLst/>
                        </a:rPr>
                        <a:t>)</a:t>
                      </a:r>
                      <a:endParaRPr lang="en-US" altLang="zh-TW" sz="105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3856252213"/>
                  </a:ext>
                </a:extLst>
              </a:tr>
              <a:tr h="241300">
                <a:tc>
                  <a:txBody>
                    <a:bodyPr/>
                    <a:lstStyle/>
                    <a:p>
                      <a:pPr algn="l" fontAlgn="ctr"/>
                      <a:r>
                        <a:rPr lang="en" sz="1100" u="none" strike="noStrike" dirty="0">
                          <a:effectLst/>
                        </a:rPr>
                        <a:t>BUY_TPY4_NUM_CLASS</a:t>
                      </a:r>
                      <a:endParaRPr lang="en"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050" u="none" strike="noStrike">
                          <a:effectLst/>
                        </a:rPr>
                        <a:t>過去</a:t>
                      </a:r>
                      <a:r>
                        <a:rPr lang="en" sz="1050" u="none" strike="noStrike">
                          <a:effectLst/>
                        </a:rPr>
                        <a:t>TYPE4</a:t>
                      </a:r>
                      <a:r>
                        <a:rPr lang="zh-TW" altLang="en-US" sz="1050" u="none" strike="noStrike">
                          <a:effectLst/>
                        </a:rPr>
                        <a:t>已購買件數區間</a:t>
                      </a:r>
                      <a:endParaRPr lang="zh-TW" altLang="en-US" sz="105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050" u="none" strike="noStrike">
                          <a:effectLst/>
                        </a:rPr>
                        <a:t>字元</a:t>
                      </a:r>
                      <a:endParaRPr lang="zh-TW" altLang="en-US" sz="105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050" u="none" strike="noStrike">
                          <a:effectLst/>
                        </a:rPr>
                        <a:t>已轉換為代碼</a:t>
                      </a:r>
                      <a:r>
                        <a:rPr lang="en-US" altLang="zh-TW" sz="1050" u="none" strike="noStrike">
                          <a:effectLst/>
                        </a:rPr>
                        <a:t>(</a:t>
                      </a:r>
                      <a:r>
                        <a:rPr lang="zh-TW" altLang="en-US" sz="1050" u="none" strike="noStrike">
                          <a:effectLst/>
                        </a:rPr>
                        <a:t>同以上編碼</a:t>
                      </a:r>
                      <a:r>
                        <a:rPr lang="en-US" altLang="zh-TW" sz="1050" u="none" strike="noStrike">
                          <a:effectLst/>
                        </a:rPr>
                        <a:t>)</a:t>
                      </a:r>
                      <a:endParaRPr lang="en-US" altLang="zh-TW" sz="105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426191134"/>
                  </a:ext>
                </a:extLst>
              </a:tr>
              <a:tr h="241300">
                <a:tc>
                  <a:txBody>
                    <a:bodyPr/>
                    <a:lstStyle/>
                    <a:p>
                      <a:pPr algn="l" fontAlgn="ctr"/>
                      <a:r>
                        <a:rPr lang="en" sz="1100" u="none" strike="noStrike">
                          <a:effectLst/>
                        </a:rPr>
                        <a:t>BUY_TPY5_NUM_CLASS</a:t>
                      </a:r>
                      <a:endParaRPr lang="en"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050" u="none" strike="noStrike">
                          <a:effectLst/>
                        </a:rPr>
                        <a:t>過去</a:t>
                      </a:r>
                      <a:r>
                        <a:rPr lang="en" sz="1050" u="none" strike="noStrike">
                          <a:effectLst/>
                        </a:rPr>
                        <a:t>TYPE5</a:t>
                      </a:r>
                      <a:r>
                        <a:rPr lang="zh-TW" altLang="en-US" sz="1050" u="none" strike="noStrike">
                          <a:effectLst/>
                        </a:rPr>
                        <a:t>已購買件數區間</a:t>
                      </a:r>
                      <a:endParaRPr lang="zh-TW" altLang="en-US" sz="105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050" u="none" strike="noStrike">
                          <a:effectLst/>
                        </a:rPr>
                        <a:t>字元</a:t>
                      </a:r>
                      <a:endParaRPr lang="zh-TW" altLang="en-US" sz="105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050" u="none" strike="noStrike">
                          <a:effectLst/>
                        </a:rPr>
                        <a:t>已轉換為代碼</a:t>
                      </a:r>
                      <a:r>
                        <a:rPr lang="en-US" altLang="zh-TW" sz="1050" u="none" strike="noStrike">
                          <a:effectLst/>
                        </a:rPr>
                        <a:t>(</a:t>
                      </a:r>
                      <a:r>
                        <a:rPr lang="zh-TW" altLang="en-US" sz="1050" u="none" strike="noStrike">
                          <a:effectLst/>
                        </a:rPr>
                        <a:t>同以上編碼</a:t>
                      </a:r>
                      <a:r>
                        <a:rPr lang="en-US" altLang="zh-TW" sz="1050" u="none" strike="noStrike">
                          <a:effectLst/>
                        </a:rPr>
                        <a:t>)</a:t>
                      </a:r>
                      <a:endParaRPr lang="en-US" altLang="zh-TW" sz="105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3976449343"/>
                  </a:ext>
                </a:extLst>
              </a:tr>
              <a:tr h="241300">
                <a:tc>
                  <a:txBody>
                    <a:bodyPr/>
                    <a:lstStyle/>
                    <a:p>
                      <a:pPr algn="l" fontAlgn="ctr"/>
                      <a:r>
                        <a:rPr lang="en" sz="1100" u="none" strike="noStrike">
                          <a:effectLst/>
                        </a:rPr>
                        <a:t>BUY_TPY6_NUM_CLASS</a:t>
                      </a:r>
                      <a:endParaRPr lang="en"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050" u="none" strike="noStrike">
                          <a:effectLst/>
                        </a:rPr>
                        <a:t>過去</a:t>
                      </a:r>
                      <a:r>
                        <a:rPr lang="en" sz="1050" u="none" strike="noStrike">
                          <a:effectLst/>
                        </a:rPr>
                        <a:t>TYPE6</a:t>
                      </a:r>
                      <a:r>
                        <a:rPr lang="zh-TW" altLang="en-US" sz="1050" u="none" strike="noStrike">
                          <a:effectLst/>
                        </a:rPr>
                        <a:t>已購買件數區間</a:t>
                      </a:r>
                      <a:endParaRPr lang="zh-TW" altLang="en-US" sz="105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050" u="none" strike="noStrike">
                          <a:effectLst/>
                        </a:rPr>
                        <a:t>字元</a:t>
                      </a:r>
                      <a:endParaRPr lang="zh-TW" altLang="en-US" sz="105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050" u="none" strike="noStrike">
                          <a:effectLst/>
                        </a:rPr>
                        <a:t>已轉換為代碼</a:t>
                      </a:r>
                      <a:r>
                        <a:rPr lang="en-US" altLang="zh-TW" sz="1050" u="none" strike="noStrike">
                          <a:effectLst/>
                        </a:rPr>
                        <a:t>(</a:t>
                      </a:r>
                      <a:r>
                        <a:rPr lang="zh-TW" altLang="en-US" sz="1050" u="none" strike="noStrike">
                          <a:effectLst/>
                        </a:rPr>
                        <a:t>同以上編碼</a:t>
                      </a:r>
                      <a:r>
                        <a:rPr lang="en-US" altLang="zh-TW" sz="1050" u="none" strike="noStrike">
                          <a:effectLst/>
                        </a:rPr>
                        <a:t>)</a:t>
                      </a:r>
                      <a:endParaRPr lang="en-US" altLang="zh-TW" sz="105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4176433517"/>
                  </a:ext>
                </a:extLst>
              </a:tr>
              <a:tr h="241300">
                <a:tc>
                  <a:txBody>
                    <a:bodyPr/>
                    <a:lstStyle/>
                    <a:p>
                      <a:pPr algn="l" fontAlgn="ctr"/>
                      <a:r>
                        <a:rPr lang="en" sz="1100" u="none" strike="noStrike" dirty="0">
                          <a:effectLst/>
                        </a:rPr>
                        <a:t>BUY_TPY7_NUM_CLASS</a:t>
                      </a:r>
                      <a:endParaRPr lang="en"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050" u="none" strike="noStrike">
                          <a:effectLst/>
                        </a:rPr>
                        <a:t>過去</a:t>
                      </a:r>
                      <a:r>
                        <a:rPr lang="en" sz="1050" u="none" strike="noStrike">
                          <a:effectLst/>
                        </a:rPr>
                        <a:t>TYPE7</a:t>
                      </a:r>
                      <a:r>
                        <a:rPr lang="zh-TW" altLang="en-US" sz="1050" u="none" strike="noStrike">
                          <a:effectLst/>
                        </a:rPr>
                        <a:t>已購買件數區間</a:t>
                      </a:r>
                      <a:endParaRPr lang="zh-TW" altLang="en-US" sz="105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050" u="none" strike="noStrike">
                          <a:effectLst/>
                        </a:rPr>
                        <a:t>字元</a:t>
                      </a:r>
                      <a:endParaRPr lang="zh-TW" altLang="en-US" sz="105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r>
                        <a:rPr lang="zh-TW" altLang="en-US" sz="1050" u="none" strike="noStrike" dirty="0">
                          <a:effectLst/>
                        </a:rPr>
                        <a:t>已轉換為代碼</a:t>
                      </a:r>
                      <a:r>
                        <a:rPr lang="en-US" altLang="zh-TW" sz="1050" u="none" strike="noStrike" dirty="0">
                          <a:effectLst/>
                        </a:rPr>
                        <a:t>(</a:t>
                      </a:r>
                      <a:r>
                        <a:rPr lang="zh-TW" altLang="en-US" sz="1050" u="none" strike="noStrike" dirty="0">
                          <a:effectLst/>
                        </a:rPr>
                        <a:t>同以上編碼</a:t>
                      </a:r>
                      <a:r>
                        <a:rPr lang="en-US" altLang="zh-TW" sz="1050" u="none" strike="noStrike" dirty="0">
                          <a:effectLst/>
                        </a:rPr>
                        <a:t>)</a:t>
                      </a:r>
                      <a:endParaRPr lang="en-US" altLang="zh-TW" sz="105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3084754788"/>
                  </a:ext>
                </a:extLst>
              </a:tr>
            </a:tbl>
          </a:graphicData>
        </a:graphic>
      </p:graphicFrame>
      <p:graphicFrame>
        <p:nvGraphicFramePr>
          <p:cNvPr id="34" name="內容版面配置區 3">
            <a:extLst>
              <a:ext uri="{FF2B5EF4-FFF2-40B4-BE49-F238E27FC236}">
                <a16:creationId xmlns:a16="http://schemas.microsoft.com/office/drawing/2014/main" id="{BD423CDD-90E5-3A43-B3C9-1C5E115A690F}"/>
              </a:ext>
            </a:extLst>
          </p:cNvPr>
          <p:cNvGraphicFramePr>
            <a:graphicFrameLocks/>
          </p:cNvGraphicFramePr>
          <p:nvPr>
            <p:extLst>
              <p:ext uri="{D42A27DB-BD31-4B8C-83A1-F6EECF244321}">
                <p14:modId xmlns:p14="http://schemas.microsoft.com/office/powerpoint/2010/main" val="2108114006"/>
              </p:ext>
            </p:extLst>
          </p:nvPr>
        </p:nvGraphicFramePr>
        <p:xfrm>
          <a:off x="754374" y="1512002"/>
          <a:ext cx="4443268" cy="4689275"/>
        </p:xfrm>
        <a:graphic>
          <a:graphicData uri="http://schemas.openxmlformats.org/drawingml/2006/table">
            <a:tbl>
              <a:tblPr>
                <a:tableStyleId>{5C22544A-7EE6-4342-B048-85BDC9FD1C3A}</a:tableStyleId>
              </a:tblPr>
              <a:tblGrid>
                <a:gridCol w="1275404">
                  <a:extLst>
                    <a:ext uri="{9D8B030D-6E8A-4147-A177-3AD203B41FA5}">
                      <a16:colId xmlns:a16="http://schemas.microsoft.com/office/drawing/2014/main" val="857823679"/>
                    </a:ext>
                  </a:extLst>
                </a:gridCol>
                <a:gridCol w="1341927">
                  <a:extLst>
                    <a:ext uri="{9D8B030D-6E8A-4147-A177-3AD203B41FA5}">
                      <a16:colId xmlns:a16="http://schemas.microsoft.com/office/drawing/2014/main" val="2626158618"/>
                    </a:ext>
                  </a:extLst>
                </a:gridCol>
                <a:gridCol w="311969">
                  <a:extLst>
                    <a:ext uri="{9D8B030D-6E8A-4147-A177-3AD203B41FA5}">
                      <a16:colId xmlns:a16="http://schemas.microsoft.com/office/drawing/2014/main" val="1701469616"/>
                    </a:ext>
                  </a:extLst>
                </a:gridCol>
                <a:gridCol w="1513968">
                  <a:extLst>
                    <a:ext uri="{9D8B030D-6E8A-4147-A177-3AD203B41FA5}">
                      <a16:colId xmlns:a16="http://schemas.microsoft.com/office/drawing/2014/main" val="139113085"/>
                    </a:ext>
                  </a:extLst>
                </a:gridCol>
              </a:tblGrid>
              <a:tr h="116427">
                <a:tc>
                  <a:txBody>
                    <a:bodyPr/>
                    <a:lstStyle/>
                    <a:p>
                      <a:pPr algn="l" fontAlgn="ctr"/>
                      <a:r>
                        <a:rPr lang="zh-TW" altLang="en-US" sz="700" u="none" strike="noStrike">
                          <a:effectLst/>
                        </a:rPr>
                        <a:t>欄位</a:t>
                      </a:r>
                      <a:endParaRPr lang="zh-TW" altLang="en-US" sz="700" b="1"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中文名稱</a:t>
                      </a:r>
                      <a:endParaRPr lang="zh-TW" altLang="en-US" sz="700" b="1"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類型</a:t>
                      </a:r>
                      <a:endParaRPr lang="zh-TW" altLang="en-US" sz="700" b="1"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dirty="0">
                          <a:effectLst/>
                        </a:rPr>
                        <a:t>備註</a:t>
                      </a:r>
                      <a:endParaRPr lang="zh-TW" altLang="en-US" sz="7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3915548213"/>
                  </a:ext>
                </a:extLst>
              </a:tr>
              <a:tr h="163316">
                <a:tc>
                  <a:txBody>
                    <a:bodyPr/>
                    <a:lstStyle/>
                    <a:p>
                      <a:pPr algn="l" fontAlgn="ctr"/>
                      <a:r>
                        <a:rPr lang="en" sz="800" u="none" strike="noStrike">
                          <a:effectLst/>
                        </a:rPr>
                        <a:t>CUST_ID</a:t>
                      </a:r>
                      <a:endParaRPr lang="en" sz="8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客戶編號</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　</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4170206592"/>
                  </a:ext>
                </a:extLst>
              </a:tr>
              <a:tr h="163316">
                <a:tc>
                  <a:txBody>
                    <a:bodyPr/>
                    <a:lstStyle/>
                    <a:p>
                      <a:pPr algn="l" fontAlgn="ctr"/>
                      <a:r>
                        <a:rPr lang="en" sz="800" u="none" strike="noStrike">
                          <a:effectLst/>
                        </a:rPr>
                        <a:t>BEHAVIOR_1</a:t>
                      </a:r>
                      <a:endParaRPr lang="en" sz="8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行為</a:t>
                      </a:r>
                      <a:r>
                        <a:rPr lang="en-US" altLang="zh-TW" sz="700" u="none" strike="noStrike">
                          <a:effectLst/>
                        </a:rPr>
                        <a:t>1</a:t>
                      </a:r>
                      <a:endParaRPr lang="en-US" altLang="zh-TW"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dirty="0">
                          <a:effectLst/>
                        </a:rPr>
                        <a:t>已轉換為代碼</a:t>
                      </a:r>
                      <a:endParaRPr lang="zh-TW" altLang="en-US" sz="7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3634947083"/>
                  </a:ext>
                </a:extLst>
              </a:tr>
              <a:tr h="163316">
                <a:tc>
                  <a:txBody>
                    <a:bodyPr/>
                    <a:lstStyle/>
                    <a:p>
                      <a:pPr algn="l" fontAlgn="ctr"/>
                      <a:r>
                        <a:rPr lang="en" sz="800" u="none" strike="noStrike" dirty="0">
                          <a:effectLst/>
                        </a:rPr>
                        <a:t>BEHAVIOR_2</a:t>
                      </a:r>
                      <a:endParaRPr lang="en"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行為</a:t>
                      </a:r>
                      <a:r>
                        <a:rPr lang="en-US" altLang="zh-TW" sz="700" u="none" strike="noStrike">
                          <a:effectLst/>
                        </a:rPr>
                        <a:t>2</a:t>
                      </a:r>
                      <a:endParaRPr lang="en-US" altLang="zh-TW"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已轉換為代碼</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508504055"/>
                  </a:ext>
                </a:extLst>
              </a:tr>
              <a:tr h="163316">
                <a:tc>
                  <a:txBody>
                    <a:bodyPr/>
                    <a:lstStyle/>
                    <a:p>
                      <a:pPr algn="l" fontAlgn="ctr"/>
                      <a:r>
                        <a:rPr lang="en" sz="800" u="none" strike="noStrike">
                          <a:effectLst/>
                        </a:rPr>
                        <a:t>BEHAVIOR_3</a:t>
                      </a:r>
                      <a:endParaRPr lang="en" sz="8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行為</a:t>
                      </a:r>
                      <a:r>
                        <a:rPr lang="en-US" altLang="zh-TW" sz="700" u="none" strike="noStrike">
                          <a:effectLst/>
                        </a:rPr>
                        <a:t>3</a:t>
                      </a:r>
                      <a:endParaRPr lang="en-US" altLang="zh-TW"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已轉換為代碼</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851595167"/>
                  </a:ext>
                </a:extLst>
              </a:tr>
              <a:tr h="163316">
                <a:tc>
                  <a:txBody>
                    <a:bodyPr/>
                    <a:lstStyle/>
                    <a:p>
                      <a:pPr algn="l" fontAlgn="ctr"/>
                      <a:r>
                        <a:rPr lang="en" sz="800" u="none" strike="noStrike">
                          <a:effectLst/>
                        </a:rPr>
                        <a:t>STATUS1</a:t>
                      </a:r>
                      <a:endParaRPr lang="en" sz="8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狀態</a:t>
                      </a:r>
                      <a:r>
                        <a:rPr lang="en-US" altLang="zh-TW" sz="700" u="none" strike="noStrike">
                          <a:effectLst/>
                        </a:rPr>
                        <a:t>1</a:t>
                      </a:r>
                      <a:endParaRPr lang="en-US" altLang="zh-TW"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已轉換為代碼</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3294450058"/>
                  </a:ext>
                </a:extLst>
              </a:tr>
              <a:tr h="163316">
                <a:tc>
                  <a:txBody>
                    <a:bodyPr/>
                    <a:lstStyle/>
                    <a:p>
                      <a:pPr algn="l" fontAlgn="ctr"/>
                      <a:r>
                        <a:rPr lang="en" sz="800" u="none" strike="noStrike" dirty="0">
                          <a:effectLst/>
                        </a:rPr>
                        <a:t>STATUS2</a:t>
                      </a:r>
                      <a:endParaRPr lang="en"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狀態</a:t>
                      </a:r>
                      <a:r>
                        <a:rPr lang="en-US" altLang="zh-TW" sz="700" u="none" strike="noStrike">
                          <a:effectLst/>
                        </a:rPr>
                        <a:t>2</a:t>
                      </a:r>
                      <a:endParaRPr lang="en-US" altLang="zh-TW"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已轉換為代碼</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2298059540"/>
                  </a:ext>
                </a:extLst>
              </a:tr>
              <a:tr h="163316">
                <a:tc>
                  <a:txBody>
                    <a:bodyPr/>
                    <a:lstStyle/>
                    <a:p>
                      <a:pPr algn="l" fontAlgn="ctr"/>
                      <a:r>
                        <a:rPr lang="en" sz="800" u="none" strike="noStrike">
                          <a:effectLst/>
                        </a:rPr>
                        <a:t>STATUS3</a:t>
                      </a:r>
                      <a:endParaRPr lang="en" sz="8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狀態</a:t>
                      </a:r>
                      <a:r>
                        <a:rPr lang="en-US" altLang="zh-TW" sz="700" u="none" strike="noStrike">
                          <a:effectLst/>
                        </a:rPr>
                        <a:t>3</a:t>
                      </a:r>
                      <a:endParaRPr lang="en-US" altLang="zh-TW"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已轉換為代碼</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3003502630"/>
                  </a:ext>
                </a:extLst>
              </a:tr>
              <a:tr h="163316">
                <a:tc>
                  <a:txBody>
                    <a:bodyPr/>
                    <a:lstStyle/>
                    <a:p>
                      <a:pPr algn="l" fontAlgn="ctr"/>
                      <a:r>
                        <a:rPr lang="en" sz="800" u="none" strike="noStrike">
                          <a:effectLst/>
                        </a:rPr>
                        <a:t>STATUS4</a:t>
                      </a:r>
                      <a:endParaRPr lang="en" sz="8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狀態</a:t>
                      </a:r>
                      <a:r>
                        <a:rPr lang="en-US" altLang="zh-TW" sz="700" u="none" strike="noStrike">
                          <a:effectLst/>
                        </a:rPr>
                        <a:t>4</a:t>
                      </a:r>
                      <a:endParaRPr lang="en-US" altLang="zh-TW"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已轉換為代碼</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3250985565"/>
                  </a:ext>
                </a:extLst>
              </a:tr>
              <a:tr h="163316">
                <a:tc>
                  <a:txBody>
                    <a:bodyPr/>
                    <a:lstStyle/>
                    <a:p>
                      <a:pPr algn="l" fontAlgn="ctr"/>
                      <a:r>
                        <a:rPr lang="en" sz="800" u="none" strike="noStrike">
                          <a:effectLst/>
                        </a:rPr>
                        <a:t>EDUCATION</a:t>
                      </a:r>
                      <a:endParaRPr lang="en" sz="8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教育程度</a:t>
                      </a:r>
                      <a:r>
                        <a:rPr lang="en-US" altLang="zh-TW" sz="700" u="none" strike="noStrike">
                          <a:effectLst/>
                        </a:rPr>
                        <a:t>/</a:t>
                      </a:r>
                      <a:r>
                        <a:rPr lang="zh-TW" altLang="en-US" sz="700" u="none" strike="noStrike">
                          <a:effectLst/>
                        </a:rPr>
                        <a:t>學歷</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已轉換為代碼</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3774522256"/>
                  </a:ext>
                </a:extLst>
              </a:tr>
              <a:tr h="163316">
                <a:tc>
                  <a:txBody>
                    <a:bodyPr/>
                    <a:lstStyle/>
                    <a:p>
                      <a:pPr algn="l" fontAlgn="ctr"/>
                      <a:r>
                        <a:rPr lang="en" sz="800" u="none" strike="noStrike">
                          <a:effectLst/>
                        </a:rPr>
                        <a:t>IS_NEWSLETTER</a:t>
                      </a:r>
                      <a:endParaRPr lang="en" sz="8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是否訂閱電子報</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已轉換為代碼</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3952511489"/>
                  </a:ext>
                </a:extLst>
              </a:tr>
              <a:tr h="163316">
                <a:tc>
                  <a:txBody>
                    <a:bodyPr/>
                    <a:lstStyle/>
                    <a:p>
                      <a:pPr algn="l" fontAlgn="ctr"/>
                      <a:r>
                        <a:rPr lang="en" sz="800" u="none" strike="noStrike">
                          <a:effectLst/>
                        </a:rPr>
                        <a:t>CHARGE_WAY</a:t>
                      </a:r>
                      <a:endParaRPr lang="en" sz="8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扣款方式</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已轉換為代碼</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2102951314"/>
                  </a:ext>
                </a:extLst>
              </a:tr>
              <a:tr h="163316">
                <a:tc>
                  <a:txBody>
                    <a:bodyPr/>
                    <a:lstStyle/>
                    <a:p>
                      <a:pPr algn="l" fontAlgn="ctr"/>
                      <a:r>
                        <a:rPr lang="en" sz="800" u="none" strike="noStrike">
                          <a:effectLst/>
                        </a:rPr>
                        <a:t>IS_EMAIL</a:t>
                      </a:r>
                      <a:endParaRPr lang="en" sz="8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dirty="0">
                          <a:effectLst/>
                        </a:rPr>
                        <a:t>是否有</a:t>
                      </a:r>
                      <a:r>
                        <a:rPr lang="en" sz="700" u="none" strike="noStrike" dirty="0">
                          <a:effectLst/>
                        </a:rPr>
                        <a:t>E-MAIL</a:t>
                      </a:r>
                      <a:endParaRPr lang="en" sz="7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已轉換為代碼</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774695829"/>
                  </a:ext>
                </a:extLst>
              </a:tr>
              <a:tr h="163316">
                <a:tc>
                  <a:txBody>
                    <a:bodyPr/>
                    <a:lstStyle/>
                    <a:p>
                      <a:pPr algn="l" fontAlgn="ctr"/>
                      <a:r>
                        <a:rPr lang="en" sz="800" u="none" strike="noStrike">
                          <a:effectLst/>
                        </a:rPr>
                        <a:t>IS_PHONE</a:t>
                      </a:r>
                      <a:endParaRPr lang="en" sz="8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是否有手機</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已轉換為代碼</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3244258214"/>
                  </a:ext>
                </a:extLst>
              </a:tr>
              <a:tr h="163316">
                <a:tc>
                  <a:txBody>
                    <a:bodyPr/>
                    <a:lstStyle/>
                    <a:p>
                      <a:pPr algn="l" fontAlgn="ctr"/>
                      <a:r>
                        <a:rPr lang="en" sz="800" u="none" strike="noStrike">
                          <a:effectLst/>
                        </a:rPr>
                        <a:t>INTEREST1</a:t>
                      </a:r>
                      <a:endParaRPr lang="en" sz="8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個人興趣</a:t>
                      </a:r>
                      <a:r>
                        <a:rPr lang="en-US" altLang="zh-TW" sz="700" u="none" strike="noStrike">
                          <a:effectLst/>
                        </a:rPr>
                        <a:t>1</a:t>
                      </a:r>
                      <a:endParaRPr lang="en-US" altLang="zh-TW"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已轉換為代碼</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2632830194"/>
                  </a:ext>
                </a:extLst>
              </a:tr>
              <a:tr h="163316">
                <a:tc>
                  <a:txBody>
                    <a:bodyPr/>
                    <a:lstStyle/>
                    <a:p>
                      <a:pPr algn="l" fontAlgn="ctr"/>
                      <a:r>
                        <a:rPr lang="en" sz="800" u="none" strike="noStrike">
                          <a:effectLst/>
                        </a:rPr>
                        <a:t>INTEREST2</a:t>
                      </a:r>
                      <a:endParaRPr lang="en" sz="8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個人興趣</a:t>
                      </a:r>
                      <a:r>
                        <a:rPr lang="en-US" altLang="zh-TW" sz="700" u="none" strike="noStrike">
                          <a:effectLst/>
                        </a:rPr>
                        <a:t>2</a:t>
                      </a:r>
                      <a:endParaRPr lang="en-US" altLang="zh-TW"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已轉換為代碼</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3108653320"/>
                  </a:ext>
                </a:extLst>
              </a:tr>
              <a:tr h="163316">
                <a:tc>
                  <a:txBody>
                    <a:bodyPr/>
                    <a:lstStyle/>
                    <a:p>
                      <a:pPr algn="l" fontAlgn="ctr"/>
                      <a:r>
                        <a:rPr lang="en" sz="800" u="none" strike="noStrike">
                          <a:effectLst/>
                        </a:rPr>
                        <a:t>INTEREST3</a:t>
                      </a:r>
                      <a:endParaRPr lang="en" sz="8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個人興趣</a:t>
                      </a:r>
                      <a:r>
                        <a:rPr lang="en-US" altLang="zh-TW" sz="700" u="none" strike="noStrike">
                          <a:effectLst/>
                        </a:rPr>
                        <a:t>3</a:t>
                      </a:r>
                      <a:endParaRPr lang="en-US" altLang="zh-TW"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已轉換為代碼</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790340799"/>
                  </a:ext>
                </a:extLst>
              </a:tr>
              <a:tr h="163316">
                <a:tc>
                  <a:txBody>
                    <a:bodyPr/>
                    <a:lstStyle/>
                    <a:p>
                      <a:pPr algn="l" fontAlgn="ctr"/>
                      <a:r>
                        <a:rPr lang="en" sz="800" u="none" strike="noStrike">
                          <a:effectLst/>
                        </a:rPr>
                        <a:t>INTEREST4</a:t>
                      </a:r>
                      <a:endParaRPr lang="en" sz="8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個人興趣</a:t>
                      </a:r>
                      <a:r>
                        <a:rPr lang="en-US" altLang="zh-TW" sz="700" u="none" strike="noStrike">
                          <a:effectLst/>
                        </a:rPr>
                        <a:t>4</a:t>
                      </a:r>
                      <a:endParaRPr lang="en-US" altLang="zh-TW"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dirty="0">
                          <a:effectLst/>
                        </a:rPr>
                        <a:t>已轉換為代碼</a:t>
                      </a:r>
                      <a:endParaRPr lang="zh-TW" altLang="en-US" sz="7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527629855"/>
                  </a:ext>
                </a:extLst>
              </a:tr>
              <a:tr h="163316">
                <a:tc>
                  <a:txBody>
                    <a:bodyPr/>
                    <a:lstStyle/>
                    <a:p>
                      <a:pPr algn="l" fontAlgn="ctr"/>
                      <a:r>
                        <a:rPr lang="en" sz="800" u="none" strike="noStrike">
                          <a:effectLst/>
                        </a:rPr>
                        <a:t>INTEREST5</a:t>
                      </a:r>
                      <a:endParaRPr lang="en" sz="8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個人興趣</a:t>
                      </a:r>
                      <a:r>
                        <a:rPr lang="en-US" altLang="zh-TW" sz="700" u="none" strike="noStrike">
                          <a:effectLst/>
                        </a:rPr>
                        <a:t>5</a:t>
                      </a:r>
                      <a:endParaRPr lang="en-US" altLang="zh-TW"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已轉換為代碼</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2087268907"/>
                  </a:ext>
                </a:extLst>
              </a:tr>
              <a:tr h="163316">
                <a:tc>
                  <a:txBody>
                    <a:bodyPr/>
                    <a:lstStyle/>
                    <a:p>
                      <a:pPr algn="l" fontAlgn="ctr"/>
                      <a:r>
                        <a:rPr lang="en" sz="800" u="none" strike="noStrike">
                          <a:effectLst/>
                        </a:rPr>
                        <a:t>INTEREST6</a:t>
                      </a:r>
                      <a:endParaRPr lang="en" sz="8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個人興趣</a:t>
                      </a:r>
                      <a:r>
                        <a:rPr lang="en-US" altLang="zh-TW" sz="700" u="none" strike="noStrike">
                          <a:effectLst/>
                        </a:rPr>
                        <a:t>6</a:t>
                      </a:r>
                      <a:endParaRPr lang="en-US" altLang="zh-TW"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已轉換為代碼</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55933735"/>
                  </a:ext>
                </a:extLst>
              </a:tr>
              <a:tr h="163316">
                <a:tc>
                  <a:txBody>
                    <a:bodyPr/>
                    <a:lstStyle/>
                    <a:p>
                      <a:pPr algn="l" fontAlgn="ctr"/>
                      <a:r>
                        <a:rPr lang="en" sz="800" u="none" strike="noStrike">
                          <a:effectLst/>
                        </a:rPr>
                        <a:t>INTEREST7</a:t>
                      </a:r>
                      <a:endParaRPr lang="en" sz="8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個人興趣</a:t>
                      </a:r>
                      <a:r>
                        <a:rPr lang="en-US" altLang="zh-TW" sz="700" u="none" strike="noStrike">
                          <a:effectLst/>
                        </a:rPr>
                        <a:t>7</a:t>
                      </a:r>
                      <a:endParaRPr lang="en-US" altLang="zh-TW"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已轉換為代碼</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3537150678"/>
                  </a:ext>
                </a:extLst>
              </a:tr>
              <a:tr h="163316">
                <a:tc>
                  <a:txBody>
                    <a:bodyPr/>
                    <a:lstStyle/>
                    <a:p>
                      <a:pPr algn="l" fontAlgn="ctr"/>
                      <a:r>
                        <a:rPr lang="en" sz="800" u="none" strike="noStrike">
                          <a:effectLst/>
                        </a:rPr>
                        <a:t>INTEREST8</a:t>
                      </a:r>
                      <a:endParaRPr lang="en" sz="8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個人興趣</a:t>
                      </a:r>
                      <a:r>
                        <a:rPr lang="en-US" altLang="zh-TW" sz="700" u="none" strike="noStrike">
                          <a:effectLst/>
                        </a:rPr>
                        <a:t>8</a:t>
                      </a:r>
                      <a:endParaRPr lang="en-US" altLang="zh-TW"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已轉換為代碼</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3097491543"/>
                  </a:ext>
                </a:extLst>
              </a:tr>
              <a:tr h="163316">
                <a:tc>
                  <a:txBody>
                    <a:bodyPr/>
                    <a:lstStyle/>
                    <a:p>
                      <a:pPr algn="l" fontAlgn="ctr"/>
                      <a:r>
                        <a:rPr lang="en" sz="800" u="none" strike="noStrike">
                          <a:effectLst/>
                        </a:rPr>
                        <a:t>INTEREST9</a:t>
                      </a:r>
                      <a:endParaRPr lang="en" sz="8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個人興趣</a:t>
                      </a:r>
                      <a:r>
                        <a:rPr lang="en-US" altLang="zh-TW" sz="700" u="none" strike="noStrike">
                          <a:effectLst/>
                        </a:rPr>
                        <a:t>9</a:t>
                      </a:r>
                      <a:endParaRPr lang="en-US" altLang="zh-TW"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已轉換為代碼</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50101306"/>
                  </a:ext>
                </a:extLst>
              </a:tr>
              <a:tr h="163316">
                <a:tc>
                  <a:txBody>
                    <a:bodyPr/>
                    <a:lstStyle/>
                    <a:p>
                      <a:pPr algn="l" fontAlgn="ctr"/>
                      <a:r>
                        <a:rPr lang="en" sz="800" u="none" strike="noStrike">
                          <a:effectLst/>
                        </a:rPr>
                        <a:t>INTEREST10</a:t>
                      </a:r>
                      <a:endParaRPr lang="en" sz="8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個人興趣</a:t>
                      </a:r>
                      <a:r>
                        <a:rPr lang="en-US" altLang="zh-TW" sz="700" u="none" strike="noStrike">
                          <a:effectLst/>
                        </a:rPr>
                        <a:t>10</a:t>
                      </a:r>
                      <a:endParaRPr lang="en-US" altLang="zh-TW"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已轉換為代碼</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3127336991"/>
                  </a:ext>
                </a:extLst>
              </a:tr>
              <a:tr h="163316">
                <a:tc>
                  <a:txBody>
                    <a:bodyPr/>
                    <a:lstStyle/>
                    <a:p>
                      <a:pPr algn="l" fontAlgn="ctr"/>
                      <a:r>
                        <a:rPr lang="en" sz="800" u="none" strike="noStrike">
                          <a:effectLst/>
                        </a:rPr>
                        <a:t>IS_APP</a:t>
                      </a:r>
                      <a:endParaRPr lang="en" sz="8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是否使用行動</a:t>
                      </a:r>
                      <a:r>
                        <a:rPr lang="en" sz="700" u="none" strike="noStrike">
                          <a:effectLst/>
                        </a:rPr>
                        <a:t>APP</a:t>
                      </a:r>
                      <a:endParaRPr lang="en"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已轉換為代碼</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1341871851"/>
                  </a:ext>
                </a:extLst>
              </a:tr>
              <a:tr h="163316">
                <a:tc>
                  <a:txBody>
                    <a:bodyPr/>
                    <a:lstStyle/>
                    <a:p>
                      <a:pPr algn="l" fontAlgn="ctr"/>
                      <a:r>
                        <a:rPr lang="en" sz="800" u="none" strike="noStrike">
                          <a:effectLst/>
                        </a:rPr>
                        <a:t>IS_SPECIALMEMBER</a:t>
                      </a:r>
                      <a:endParaRPr lang="en" sz="8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是否具有特定資格</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已轉換為代碼</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4123168317"/>
                  </a:ext>
                </a:extLst>
              </a:tr>
              <a:tr h="163316">
                <a:tc>
                  <a:txBody>
                    <a:bodyPr/>
                    <a:lstStyle/>
                    <a:p>
                      <a:pPr algn="l" fontAlgn="ctr"/>
                      <a:r>
                        <a:rPr lang="en" sz="800" u="none" strike="noStrike">
                          <a:effectLst/>
                        </a:rPr>
                        <a:t>PARENTS_DEAD</a:t>
                      </a:r>
                      <a:endParaRPr lang="en" sz="8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父母是否存在</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已轉換為代碼</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4029446927"/>
                  </a:ext>
                </a:extLst>
              </a:tr>
              <a:tr h="163316">
                <a:tc>
                  <a:txBody>
                    <a:bodyPr/>
                    <a:lstStyle/>
                    <a:p>
                      <a:pPr algn="l" fontAlgn="ctr"/>
                      <a:r>
                        <a:rPr lang="en" sz="800" u="none" strike="noStrike">
                          <a:effectLst/>
                        </a:rPr>
                        <a:t>REAL_ESTATE_HAVE</a:t>
                      </a:r>
                      <a:endParaRPr lang="en" sz="8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是否有房地產</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已轉換為代碼</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2725043634"/>
                  </a:ext>
                </a:extLst>
              </a:tr>
              <a:tr h="163316">
                <a:tc>
                  <a:txBody>
                    <a:bodyPr/>
                    <a:lstStyle/>
                    <a:p>
                      <a:pPr algn="l" fontAlgn="ctr"/>
                      <a:r>
                        <a:rPr lang="en" sz="800" u="none" strike="noStrike">
                          <a:effectLst/>
                        </a:rPr>
                        <a:t>IS_MAJOR_INCOME</a:t>
                      </a:r>
                      <a:endParaRPr lang="en" sz="8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dirty="0">
                          <a:effectLst/>
                        </a:rPr>
                        <a:t>是否為家庭主要經濟來源</a:t>
                      </a:r>
                      <a:endParaRPr lang="zh-TW" altLang="en-US" sz="7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a:effectLst/>
                        </a:rPr>
                        <a:t>字元</a:t>
                      </a:r>
                      <a:endParaRPr lang="zh-TW" altLang="en-US" sz="700" b="0" i="0" u="none" strike="noStrike">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tc>
                  <a:txBody>
                    <a:bodyPr/>
                    <a:lstStyle/>
                    <a:p>
                      <a:pPr algn="l" fontAlgn="ctr"/>
                      <a:r>
                        <a:rPr lang="zh-TW" altLang="en-US" sz="700" u="none" strike="noStrike" dirty="0">
                          <a:effectLst/>
                        </a:rPr>
                        <a:t>已轉換為代碼</a:t>
                      </a:r>
                      <a:endParaRPr lang="zh-TW" altLang="en-US" sz="7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5934" marR="5934" marT="5934" marB="0" anchor="ctr"/>
                </a:tc>
                <a:extLst>
                  <a:ext uri="{0D108BD9-81ED-4DB2-BD59-A6C34878D82A}">
                    <a16:rowId xmlns:a16="http://schemas.microsoft.com/office/drawing/2014/main" val="2821837107"/>
                  </a:ext>
                </a:extLst>
              </a:tr>
            </a:tbl>
          </a:graphicData>
        </a:graphic>
      </p:graphicFrame>
      <p:grpSp>
        <p:nvGrpSpPr>
          <p:cNvPr id="35" name="群組 34"/>
          <p:cNvGrpSpPr/>
          <p:nvPr/>
        </p:nvGrpSpPr>
        <p:grpSpPr>
          <a:xfrm>
            <a:off x="754374" y="1211486"/>
            <a:ext cx="4443268" cy="290751"/>
            <a:chOff x="848519" y="1892300"/>
            <a:chExt cx="2098675" cy="838994"/>
          </a:xfrm>
        </p:grpSpPr>
        <p:sp>
          <p:nvSpPr>
            <p:cNvPr id="36" name="AutoShape 11"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848519" y="1892300"/>
              <a:ext cx="2098675" cy="838994"/>
            </a:xfrm>
            <a:custGeom>
              <a:avLst/>
              <a:gdLst>
                <a:gd name="T0" fmla="*/ 2098675 w 21600"/>
                <a:gd name="T1" fmla="*/ 838994 h 21600"/>
                <a:gd name="T2" fmla="*/ 2098675 w 21600"/>
                <a:gd name="T3" fmla="*/ 838994 h 21600"/>
                <a:gd name="T4" fmla="*/ 2098675 w 21600"/>
                <a:gd name="T5" fmla="*/ 838994 h 21600"/>
                <a:gd name="T6" fmla="*/ 2098675 w 21600"/>
                <a:gd name="T7" fmla="*/ 8389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600"/>
                  </a:lnTo>
                  <a:lnTo>
                    <a:pt x="0" y="21600"/>
                  </a:lnTo>
                  <a:lnTo>
                    <a:pt x="0" y="0"/>
                  </a:lnTo>
                  <a:close/>
                </a:path>
              </a:pathLst>
            </a:custGeom>
            <a:solidFill>
              <a:schemeClr val="accent1"/>
            </a:solidFill>
            <a:ln>
              <a:noFill/>
            </a:ln>
            <a:effectLst/>
          </p:spPr>
          <p:txBody>
            <a:bodyPr lIns="25400" tIns="25400" rIns="25400" bIns="25400" anchor="ctr"/>
            <a:lstStyle/>
            <a:p>
              <a:endParaRPr lang="id-ID" sz="900" dirty="0">
                <a:cs typeface="+mn-ea"/>
                <a:sym typeface="+mn-lt"/>
              </a:endParaRPr>
            </a:p>
          </p:txBody>
        </p:sp>
        <p:sp>
          <p:nvSpPr>
            <p:cNvPr id="37" name="AutoShape 16"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1122363" y="2062957"/>
              <a:ext cx="1550194" cy="497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defTabSz="412750">
                <a:defRPr/>
              </a:pPr>
              <a:r>
                <a:rPr lang="zh-TW" altLang="en-US" sz="1200" dirty="0"/>
                <a:t>客戶的行為與狀態屬性資料</a:t>
              </a:r>
              <a:endParaRPr lang="en-US" sz="900" dirty="0">
                <a:cs typeface="+mn-ea"/>
                <a:sym typeface="+mn-lt"/>
              </a:endParaRPr>
            </a:p>
          </p:txBody>
        </p:sp>
      </p:grpSp>
    </p:spTree>
    <p:extLst>
      <p:ext uri="{BB962C8B-B14F-4D97-AF65-F5344CB8AC3E}">
        <p14:creationId xmlns:p14="http://schemas.microsoft.com/office/powerpoint/2010/main" val="44044503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AutoShape 2"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6386725" y="3322546"/>
            <a:ext cx="2218532" cy="123825"/>
          </a:xfrm>
          <a:custGeom>
            <a:avLst/>
            <a:gdLst>
              <a:gd name="T0" fmla="*/ 2218532 w 21600"/>
              <a:gd name="T1" fmla="*/ 123825 h 21600"/>
              <a:gd name="T2" fmla="*/ 2218532 w 21600"/>
              <a:gd name="T3" fmla="*/ 123825 h 21600"/>
              <a:gd name="T4" fmla="*/ 2218532 w 21600"/>
              <a:gd name="T5" fmla="*/ 123825 h 21600"/>
              <a:gd name="T6" fmla="*/ 2218532 w 21600"/>
              <a:gd name="T7" fmla="*/ 1238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600"/>
                </a:lnTo>
                <a:lnTo>
                  <a:pt x="0" y="21600"/>
                </a:lnTo>
                <a:lnTo>
                  <a:pt x="0" y="0"/>
                </a:lnTo>
                <a:close/>
              </a:path>
            </a:pathLst>
          </a:custGeom>
          <a:solidFill>
            <a:schemeClr val="accent1"/>
          </a:solidFill>
          <a:ln>
            <a:noFill/>
          </a:ln>
          <a:effectLst/>
        </p:spPr>
        <p:txBody>
          <a:bodyPr lIns="25400" tIns="25400" rIns="25400" bIns="25400" anchor="ctr"/>
          <a:lstStyle/>
          <a:p>
            <a:endParaRPr lang="id-ID" sz="900" dirty="0">
              <a:cs typeface="+mn-ea"/>
              <a:sym typeface="+mn-lt"/>
            </a:endParaRPr>
          </a:p>
        </p:txBody>
      </p:sp>
      <p:sp>
        <p:nvSpPr>
          <p:cNvPr id="128006" name="AutoShape 6"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8719595" y="3322546"/>
            <a:ext cx="2218531" cy="123825"/>
          </a:xfrm>
          <a:custGeom>
            <a:avLst/>
            <a:gdLst>
              <a:gd name="T0" fmla="*/ 2218531 w 21600"/>
              <a:gd name="T1" fmla="*/ 123825 h 21600"/>
              <a:gd name="T2" fmla="*/ 2218531 w 21600"/>
              <a:gd name="T3" fmla="*/ 123825 h 21600"/>
              <a:gd name="T4" fmla="*/ 2218531 w 21600"/>
              <a:gd name="T5" fmla="*/ 123825 h 21600"/>
              <a:gd name="T6" fmla="*/ 2218531 w 21600"/>
              <a:gd name="T7" fmla="*/ 1238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600"/>
                </a:lnTo>
                <a:lnTo>
                  <a:pt x="0" y="21600"/>
                </a:lnTo>
                <a:lnTo>
                  <a:pt x="0" y="0"/>
                </a:lnTo>
                <a:close/>
              </a:path>
            </a:pathLst>
          </a:custGeom>
          <a:solidFill>
            <a:schemeClr val="accent2"/>
          </a:solidFill>
          <a:ln>
            <a:noFill/>
          </a:ln>
          <a:effectLst/>
        </p:spPr>
        <p:txBody>
          <a:bodyPr lIns="25400" tIns="25400" rIns="25400" bIns="25400" anchor="ctr"/>
          <a:lstStyle/>
          <a:p>
            <a:endParaRPr lang="id-ID" sz="900" dirty="0">
              <a:cs typeface="+mn-ea"/>
              <a:sym typeface="+mn-lt"/>
            </a:endParaRPr>
          </a:p>
        </p:txBody>
      </p:sp>
      <p:sp>
        <p:nvSpPr>
          <p:cNvPr id="128010" name="AutoShape 1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1283585" y="5974843"/>
            <a:ext cx="3992688" cy="121158"/>
          </a:xfrm>
          <a:custGeom>
            <a:avLst/>
            <a:gdLst>
              <a:gd name="T0" fmla="*/ 2218531 w 21600"/>
              <a:gd name="T1" fmla="*/ 123825 h 21600"/>
              <a:gd name="T2" fmla="*/ 2218531 w 21600"/>
              <a:gd name="T3" fmla="*/ 123825 h 21600"/>
              <a:gd name="T4" fmla="*/ 2218531 w 21600"/>
              <a:gd name="T5" fmla="*/ 123825 h 21600"/>
              <a:gd name="T6" fmla="*/ 2218531 w 21600"/>
              <a:gd name="T7" fmla="*/ 1238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600"/>
                </a:lnTo>
                <a:lnTo>
                  <a:pt x="0" y="21600"/>
                </a:lnTo>
                <a:lnTo>
                  <a:pt x="0" y="0"/>
                </a:lnTo>
                <a:close/>
              </a:path>
            </a:pathLst>
          </a:custGeom>
          <a:solidFill>
            <a:schemeClr val="accent3"/>
          </a:solidFill>
          <a:ln>
            <a:noFill/>
          </a:ln>
          <a:effectLst/>
        </p:spPr>
        <p:txBody>
          <a:bodyPr lIns="25400" tIns="25400" rIns="25400" bIns="25400" anchor="ctr"/>
          <a:lstStyle/>
          <a:p>
            <a:endParaRPr lang="id-ID" sz="900" dirty="0">
              <a:cs typeface="+mn-ea"/>
              <a:sym typeface="+mn-lt"/>
            </a:endParaRPr>
          </a:p>
        </p:txBody>
      </p:sp>
      <p:pic>
        <p:nvPicPr>
          <p:cNvPr id="6" name="图片占位符 5"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l="21699" r="21699"/>
          <a:stretch>
            <a:fillRect/>
          </a:stretch>
        </p:blipFill>
        <p:spPr>
          <a:xfrm>
            <a:off x="1283585" y="1275307"/>
            <a:ext cx="3992688" cy="4699535"/>
          </a:xfrm>
        </p:spPr>
      </p:pic>
      <p:sp>
        <p:nvSpPr>
          <p:cNvPr id="20" name="文本框 19"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p:nvPr/>
        </p:nvSpPr>
        <p:spPr>
          <a:xfrm>
            <a:off x="1510769" y="407156"/>
            <a:ext cx="1723549" cy="461665"/>
          </a:xfrm>
          <a:prstGeom prst="rect">
            <a:avLst/>
          </a:prstGeom>
          <a:noFill/>
        </p:spPr>
        <p:txBody>
          <a:bodyPr wrap="none" rtlCol="0">
            <a:spAutoFit/>
          </a:bodyPr>
          <a:lstStyle/>
          <a:p>
            <a:r>
              <a:rPr lang="zh-TW" altLang="en-US" sz="2400" b="1" dirty="0">
                <a:solidFill>
                  <a:schemeClr val="accent1"/>
                </a:solidFill>
                <a:cs typeface="+mn-ea"/>
                <a:sym typeface="+mn-lt"/>
              </a:rPr>
              <a:t>資料視覺化</a:t>
            </a:r>
            <a:endParaRPr lang="zh-CN" altLang="en-US" sz="2400" b="1" dirty="0">
              <a:solidFill>
                <a:schemeClr val="accent1"/>
              </a:solidFill>
              <a:cs typeface="+mn-ea"/>
              <a:sym typeface="+mn-lt"/>
            </a:endParaRPr>
          </a:p>
        </p:txBody>
      </p:sp>
      <p:cxnSp>
        <p:nvCxnSpPr>
          <p:cNvPr id="22" name="直接连接符 21"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CxnSpPr/>
          <p:nvPr/>
        </p:nvCxnSpPr>
        <p:spPr>
          <a:xfrm>
            <a:off x="1283585" y="341322"/>
            <a:ext cx="0" cy="59333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e7d195523061f1c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hidden="1"/>
          <p:cNvSpPr txBox="1"/>
          <p:nvPr/>
        </p:nvSpPr>
        <p:spPr>
          <a:xfrm>
            <a:off x="-355600" y="1803400"/>
            <a:ext cx="293927" cy="1016000"/>
          </a:xfrm>
          <a:prstGeom prst="rect">
            <a:avLst/>
          </a:prstGeom>
          <a:noFill/>
        </p:spPr>
        <p:txBody>
          <a:bodyPr vert="wordArtVert" rtlCol="0">
            <a:spAutoFit/>
          </a:bodyPr>
          <a:lstStyle/>
          <a:p>
            <a:r>
              <a:rPr lang="en-US" altLang="zh-CN" sz="100">
                <a:cs typeface="+mn-ea"/>
                <a:sym typeface="+mn-lt"/>
              </a:rPr>
              <a:t>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a:t>
            </a:r>
            <a:endParaRPr lang="zh-CN" altLang="en-US" sz="100">
              <a:cs typeface="+mn-ea"/>
              <a:sym typeface="+mn-lt"/>
            </a:endParaRPr>
          </a:p>
        </p:txBody>
      </p:sp>
      <p:sp>
        <p:nvSpPr>
          <p:cNvPr id="24" name="AutoShape 2"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6379031" y="6266272"/>
            <a:ext cx="2218532" cy="123825"/>
          </a:xfrm>
          <a:custGeom>
            <a:avLst/>
            <a:gdLst>
              <a:gd name="T0" fmla="*/ 2218532 w 21600"/>
              <a:gd name="T1" fmla="*/ 123825 h 21600"/>
              <a:gd name="T2" fmla="*/ 2218532 w 21600"/>
              <a:gd name="T3" fmla="*/ 123825 h 21600"/>
              <a:gd name="T4" fmla="*/ 2218532 w 21600"/>
              <a:gd name="T5" fmla="*/ 123825 h 21600"/>
              <a:gd name="T6" fmla="*/ 2218532 w 21600"/>
              <a:gd name="T7" fmla="*/ 1238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600"/>
                </a:lnTo>
                <a:lnTo>
                  <a:pt x="0" y="21600"/>
                </a:lnTo>
                <a:lnTo>
                  <a:pt x="0" y="0"/>
                </a:lnTo>
                <a:close/>
              </a:path>
            </a:pathLst>
          </a:custGeom>
          <a:solidFill>
            <a:schemeClr val="accent1"/>
          </a:solidFill>
          <a:ln>
            <a:noFill/>
          </a:ln>
          <a:effectLst/>
        </p:spPr>
        <p:txBody>
          <a:bodyPr lIns="25400" tIns="25400" rIns="25400" bIns="25400" anchor="ctr"/>
          <a:lstStyle/>
          <a:p>
            <a:endParaRPr lang="id-ID" sz="900" dirty="0">
              <a:cs typeface="+mn-ea"/>
              <a:sym typeface="+mn-lt"/>
            </a:endParaRPr>
          </a:p>
        </p:txBody>
      </p:sp>
      <p:sp>
        <p:nvSpPr>
          <p:cNvPr id="25" name="AutoShape 6"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8711901" y="6266272"/>
            <a:ext cx="2218531" cy="123825"/>
          </a:xfrm>
          <a:custGeom>
            <a:avLst/>
            <a:gdLst>
              <a:gd name="T0" fmla="*/ 2218531 w 21600"/>
              <a:gd name="T1" fmla="*/ 123825 h 21600"/>
              <a:gd name="T2" fmla="*/ 2218531 w 21600"/>
              <a:gd name="T3" fmla="*/ 123825 h 21600"/>
              <a:gd name="T4" fmla="*/ 2218531 w 21600"/>
              <a:gd name="T5" fmla="*/ 123825 h 21600"/>
              <a:gd name="T6" fmla="*/ 2218531 w 21600"/>
              <a:gd name="T7" fmla="*/ 1238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600"/>
                </a:lnTo>
                <a:lnTo>
                  <a:pt x="0" y="21600"/>
                </a:lnTo>
                <a:lnTo>
                  <a:pt x="0" y="0"/>
                </a:lnTo>
                <a:close/>
              </a:path>
            </a:pathLst>
          </a:custGeom>
          <a:solidFill>
            <a:schemeClr val="accent2"/>
          </a:solidFill>
          <a:ln>
            <a:noFill/>
          </a:ln>
          <a:effectLst/>
        </p:spPr>
        <p:txBody>
          <a:bodyPr lIns="25400" tIns="25400" rIns="25400" bIns="25400" anchor="ctr"/>
          <a:lstStyle/>
          <a:p>
            <a:endParaRPr lang="id-ID" sz="900" dirty="0">
              <a:cs typeface="+mn-ea"/>
              <a:sym typeface="+mn-lt"/>
            </a:endParaRPr>
          </a:p>
        </p:txBody>
      </p:sp>
      <p:pic>
        <p:nvPicPr>
          <p:cNvPr id="30" name="內容版面配置區 6">
            <a:extLst>
              <a:ext uri="{FF2B5EF4-FFF2-40B4-BE49-F238E27FC236}">
                <a16:creationId xmlns:a16="http://schemas.microsoft.com/office/drawing/2014/main" id="{196C5ED7-B435-984E-A458-F026129B6154}"/>
              </a:ext>
            </a:extLst>
          </p:cNvPr>
          <p:cNvPicPr>
            <a:picLocks noChangeAspect="1"/>
          </p:cNvPicPr>
          <p:nvPr/>
        </p:nvPicPr>
        <p:blipFill>
          <a:blip r:embed="rId4"/>
          <a:stretch>
            <a:fillRect/>
          </a:stretch>
        </p:blipFill>
        <p:spPr>
          <a:xfrm>
            <a:off x="1283585" y="1270702"/>
            <a:ext cx="3991109" cy="4704140"/>
          </a:xfrm>
          <a:prstGeom prst="rect">
            <a:avLst/>
          </a:prstGeom>
        </p:spPr>
      </p:pic>
      <p:pic>
        <p:nvPicPr>
          <p:cNvPr id="31" name="內容版面配置區 4">
            <a:extLst>
              <a:ext uri="{FF2B5EF4-FFF2-40B4-BE49-F238E27FC236}">
                <a16:creationId xmlns:a16="http://schemas.microsoft.com/office/drawing/2014/main" id="{8C0FF756-7A87-414B-8178-1936B688E668}"/>
              </a:ext>
            </a:extLst>
          </p:cNvPr>
          <p:cNvPicPr>
            <a:picLocks noChangeAspect="1"/>
          </p:cNvPicPr>
          <p:nvPr/>
        </p:nvPicPr>
        <p:blipFill rotWithShape="1">
          <a:blip r:embed="rId5"/>
          <a:srcRect l="13254" t="4796" r="56514" b="52030"/>
          <a:stretch/>
        </p:blipFill>
        <p:spPr>
          <a:xfrm>
            <a:off x="6390572" y="692852"/>
            <a:ext cx="2206992" cy="2629694"/>
          </a:xfrm>
          <a:prstGeom prst="rect">
            <a:avLst/>
          </a:prstGeom>
        </p:spPr>
      </p:pic>
      <p:pic>
        <p:nvPicPr>
          <p:cNvPr id="34" name="內容版面配置區 4">
            <a:extLst>
              <a:ext uri="{FF2B5EF4-FFF2-40B4-BE49-F238E27FC236}">
                <a16:creationId xmlns:a16="http://schemas.microsoft.com/office/drawing/2014/main" id="{8C0FF756-7A87-414B-8178-1936B688E668}"/>
              </a:ext>
            </a:extLst>
          </p:cNvPr>
          <p:cNvPicPr>
            <a:picLocks noChangeAspect="1"/>
          </p:cNvPicPr>
          <p:nvPr/>
        </p:nvPicPr>
        <p:blipFill rotWithShape="1">
          <a:blip r:embed="rId5"/>
          <a:srcRect l="13054" t="52258" r="56714" b="4960"/>
          <a:stretch/>
        </p:blipFill>
        <p:spPr>
          <a:xfrm>
            <a:off x="6379031" y="3636578"/>
            <a:ext cx="2218532" cy="2638741"/>
          </a:xfrm>
          <a:prstGeom prst="rect">
            <a:avLst/>
          </a:prstGeom>
        </p:spPr>
      </p:pic>
      <p:pic>
        <p:nvPicPr>
          <p:cNvPr id="35" name="內容版面配置區 4">
            <a:extLst>
              <a:ext uri="{FF2B5EF4-FFF2-40B4-BE49-F238E27FC236}">
                <a16:creationId xmlns:a16="http://schemas.microsoft.com/office/drawing/2014/main" id="{8C0FF756-7A87-414B-8178-1936B688E668}"/>
              </a:ext>
            </a:extLst>
          </p:cNvPr>
          <p:cNvPicPr>
            <a:picLocks noChangeAspect="1"/>
          </p:cNvPicPr>
          <p:nvPr/>
        </p:nvPicPr>
        <p:blipFill rotWithShape="1">
          <a:blip r:embed="rId5"/>
          <a:srcRect l="59623" t="5144" r="10145" b="51877"/>
          <a:stretch/>
        </p:blipFill>
        <p:spPr>
          <a:xfrm>
            <a:off x="8719595" y="691265"/>
            <a:ext cx="2210837" cy="2631281"/>
          </a:xfrm>
          <a:prstGeom prst="rect">
            <a:avLst/>
          </a:prstGeom>
        </p:spPr>
      </p:pic>
      <p:pic>
        <p:nvPicPr>
          <p:cNvPr id="37" name="內容版面配置區 4">
            <a:extLst>
              <a:ext uri="{FF2B5EF4-FFF2-40B4-BE49-F238E27FC236}">
                <a16:creationId xmlns:a16="http://schemas.microsoft.com/office/drawing/2014/main" id="{8C0FF756-7A87-414B-8178-1936B688E668}"/>
              </a:ext>
            </a:extLst>
          </p:cNvPr>
          <p:cNvPicPr>
            <a:picLocks noChangeAspect="1"/>
          </p:cNvPicPr>
          <p:nvPr/>
        </p:nvPicPr>
        <p:blipFill rotWithShape="1">
          <a:blip r:embed="rId5"/>
          <a:srcRect l="59564" t="52115" r="10204" b="5103"/>
          <a:stretch/>
        </p:blipFill>
        <p:spPr>
          <a:xfrm>
            <a:off x="8711901" y="3636578"/>
            <a:ext cx="2218531" cy="2629694"/>
          </a:xfrm>
          <a:prstGeom prst="rect">
            <a:avLst/>
          </a:prstGeom>
        </p:spPr>
      </p:pic>
    </p:spTree>
    <p:extLst>
      <p:ext uri="{BB962C8B-B14F-4D97-AF65-F5344CB8AC3E}">
        <p14:creationId xmlns:p14="http://schemas.microsoft.com/office/powerpoint/2010/main" val="355831432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6"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a:spLocks noChangeArrowheads="1"/>
          </p:cNvSpPr>
          <p:nvPr/>
        </p:nvSpPr>
        <p:spPr bwMode="auto">
          <a:xfrm>
            <a:off x="1532782" y="4302832"/>
            <a:ext cx="635938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3921" fontAlgn="base">
              <a:lnSpc>
                <a:spcPct val="100000"/>
              </a:lnSpc>
              <a:spcBef>
                <a:spcPct val="0"/>
              </a:spcBef>
              <a:spcAft>
                <a:spcPct val="0"/>
              </a:spcAft>
              <a:buNone/>
              <a:defRPr/>
            </a:pPr>
            <a:r>
              <a:rPr lang="zh-TW" altLang="en-US" sz="4400" b="1" dirty="0">
                <a:solidFill>
                  <a:schemeClr val="accent1"/>
                </a:solidFill>
                <a:latin typeface="+mn-lt"/>
                <a:ea typeface="+mn-ea"/>
                <a:cs typeface="+mn-ea"/>
                <a:sym typeface="+mn-lt"/>
              </a:rPr>
              <a:t>資料預處理</a:t>
            </a:r>
            <a:endParaRPr lang="zh-CN" altLang="en-US" sz="4400" b="1" dirty="0">
              <a:solidFill>
                <a:schemeClr val="accent1"/>
              </a:solidFill>
              <a:latin typeface="+mn-lt"/>
              <a:ea typeface="+mn-ea"/>
              <a:cs typeface="+mn-ea"/>
              <a:sym typeface="+mn-lt"/>
            </a:endParaRPr>
          </a:p>
        </p:txBody>
      </p:sp>
      <p:sp>
        <p:nvSpPr>
          <p:cNvPr id="2" name="矩形 1"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p:nvPr/>
        </p:nvSpPr>
        <p:spPr>
          <a:xfrm>
            <a:off x="1532782" y="2778009"/>
            <a:ext cx="1353256" cy="1200329"/>
          </a:xfrm>
          <a:prstGeom prst="rect">
            <a:avLst/>
          </a:prstGeom>
        </p:spPr>
        <p:txBody>
          <a:bodyPr wrap="none">
            <a:spAutoFit/>
          </a:bodyPr>
          <a:lstStyle/>
          <a:p>
            <a:r>
              <a:rPr lang="en-US" altLang="zh-CN" sz="7200" dirty="0">
                <a:solidFill>
                  <a:schemeClr val="bg1"/>
                </a:solidFill>
                <a:cs typeface="+mn-ea"/>
                <a:sym typeface="+mn-lt"/>
              </a:rPr>
              <a:t>0</a:t>
            </a:r>
            <a:r>
              <a:rPr lang="en-US" altLang="zh-TW" sz="7200" dirty="0">
                <a:solidFill>
                  <a:schemeClr val="bg1"/>
                </a:solidFill>
                <a:cs typeface="+mn-ea"/>
                <a:sym typeface="+mn-lt"/>
              </a:rPr>
              <a:t>2</a:t>
            </a:r>
            <a:r>
              <a:rPr lang="en-US" altLang="zh-CN" sz="7200" dirty="0">
                <a:solidFill>
                  <a:schemeClr val="bg1"/>
                </a:solidFill>
                <a:cs typeface="+mn-ea"/>
                <a:sym typeface="+mn-lt"/>
              </a:rPr>
              <a:t>.</a:t>
            </a:r>
            <a:endParaRPr lang="zh-CN" altLang="en-US" sz="7200" dirty="0">
              <a:solidFill>
                <a:schemeClr val="bg1"/>
              </a:solidFill>
              <a:cs typeface="+mn-ea"/>
              <a:sym typeface="+mn-lt"/>
            </a:endParaRPr>
          </a:p>
        </p:txBody>
      </p:sp>
      <p:cxnSp>
        <p:nvCxnSpPr>
          <p:cNvPr id="13" name="直接连接符 12"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CxnSpPr/>
          <p:nvPr/>
        </p:nvCxnSpPr>
        <p:spPr>
          <a:xfrm>
            <a:off x="1106215" y="2904549"/>
            <a:ext cx="0" cy="242686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e7d195523061f1c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hidden="1"/>
          <p:cNvSpPr txBox="1"/>
          <p:nvPr/>
        </p:nvSpPr>
        <p:spPr>
          <a:xfrm>
            <a:off x="-355600" y="1803400"/>
            <a:ext cx="293927" cy="1016000"/>
          </a:xfrm>
          <a:prstGeom prst="rect">
            <a:avLst/>
          </a:prstGeom>
          <a:noFill/>
        </p:spPr>
        <p:txBody>
          <a:bodyPr vert="wordArtVert" rtlCol="0">
            <a:spAutoFit/>
          </a:bodyPr>
          <a:lstStyle/>
          <a:p>
            <a:r>
              <a:rPr lang="en-US" altLang="zh-CN" sz="100">
                <a:cs typeface="+mn-ea"/>
                <a:sym typeface="+mn-lt"/>
              </a:rPr>
              <a:t>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a:t>
            </a:r>
            <a:endParaRPr lang="zh-CN" altLang="en-US" sz="100">
              <a:cs typeface="+mn-ea"/>
              <a:sym typeface="+mn-lt"/>
            </a:endParaRPr>
          </a:p>
        </p:txBody>
      </p:sp>
    </p:spTree>
    <p:extLst>
      <p:ext uri="{BB962C8B-B14F-4D97-AF65-F5344CB8AC3E}">
        <p14:creationId xmlns:p14="http://schemas.microsoft.com/office/powerpoint/2010/main" val="49382015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內容版面配置區 4">
            <a:extLst>
              <a:ext uri="{FF2B5EF4-FFF2-40B4-BE49-F238E27FC236}">
                <a16:creationId xmlns:a16="http://schemas.microsoft.com/office/drawing/2014/main" id="{3DB481C0-10E5-FB48-9B1F-42A2A55EB7E7}"/>
              </a:ext>
            </a:extLst>
          </p:cNvPr>
          <p:cNvPicPr>
            <a:picLocks noChangeAspect="1"/>
          </p:cNvPicPr>
          <p:nvPr/>
        </p:nvPicPr>
        <p:blipFill>
          <a:blip r:embed="rId3"/>
          <a:stretch>
            <a:fillRect/>
          </a:stretch>
        </p:blipFill>
        <p:spPr>
          <a:xfrm>
            <a:off x="7021220" y="2315210"/>
            <a:ext cx="4351338" cy="4351338"/>
          </a:xfrm>
          <a:prstGeom prst="rect">
            <a:avLst/>
          </a:prstGeom>
        </p:spPr>
      </p:pic>
      <p:pic>
        <p:nvPicPr>
          <p:cNvPr id="36" name="內容版面配置區 6">
            <a:extLst>
              <a:ext uri="{FF2B5EF4-FFF2-40B4-BE49-F238E27FC236}">
                <a16:creationId xmlns:a16="http://schemas.microsoft.com/office/drawing/2014/main" id="{9EA06C27-2E55-1D48-8EC0-2FD43BDE3296}"/>
              </a:ext>
            </a:extLst>
          </p:cNvPr>
          <p:cNvPicPr>
            <a:picLocks noChangeAspect="1"/>
          </p:cNvPicPr>
          <p:nvPr/>
        </p:nvPicPr>
        <p:blipFill>
          <a:blip r:embed="rId4"/>
          <a:stretch>
            <a:fillRect/>
          </a:stretch>
        </p:blipFill>
        <p:spPr>
          <a:xfrm>
            <a:off x="1455924" y="2359878"/>
            <a:ext cx="4351338" cy="4351338"/>
          </a:xfrm>
          <a:prstGeom prst="rect">
            <a:avLst/>
          </a:prstGeom>
        </p:spPr>
      </p:pic>
      <p:grpSp>
        <p:nvGrpSpPr>
          <p:cNvPr id="17" name="群組 16"/>
          <p:cNvGrpSpPr/>
          <p:nvPr/>
        </p:nvGrpSpPr>
        <p:grpSpPr>
          <a:xfrm>
            <a:off x="486127" y="1869147"/>
            <a:ext cx="2729707" cy="588787"/>
            <a:chOff x="774885" y="2156152"/>
            <a:chExt cx="2729707" cy="588787"/>
          </a:xfrm>
        </p:grpSpPr>
        <p:grpSp>
          <p:nvGrpSpPr>
            <p:cNvPr id="11" name="群組 10"/>
            <p:cNvGrpSpPr/>
            <p:nvPr/>
          </p:nvGrpSpPr>
          <p:grpSpPr>
            <a:xfrm>
              <a:off x="774885" y="2156152"/>
              <a:ext cx="2729707" cy="588787"/>
              <a:chOff x="636588" y="1781969"/>
              <a:chExt cx="2729707" cy="2219325"/>
            </a:xfrm>
          </p:grpSpPr>
          <p:sp>
            <p:nvSpPr>
              <p:cNvPr id="125957" name="AutoShape 5"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636588" y="1781969"/>
                <a:ext cx="2729707" cy="2219325"/>
              </a:xfrm>
              <a:custGeom>
                <a:avLst/>
                <a:gdLst>
                  <a:gd name="T0" fmla="*/ 2729707 w 21600"/>
                  <a:gd name="T1" fmla="*/ 2219325 h 21600"/>
                  <a:gd name="T2" fmla="*/ 2729707 w 21600"/>
                  <a:gd name="T3" fmla="*/ 2219325 h 21600"/>
                  <a:gd name="T4" fmla="*/ 2729707 w 21600"/>
                  <a:gd name="T5" fmla="*/ 2219325 h 21600"/>
                  <a:gd name="T6" fmla="*/ 2729707 w 21600"/>
                  <a:gd name="T7" fmla="*/ 22193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600"/>
                    </a:lnTo>
                    <a:lnTo>
                      <a:pt x="0" y="21600"/>
                    </a:lnTo>
                    <a:lnTo>
                      <a:pt x="0" y="0"/>
                    </a:lnTo>
                    <a:close/>
                  </a:path>
                </a:pathLst>
              </a:custGeom>
              <a:solidFill>
                <a:schemeClr val="accent1"/>
              </a:solidFill>
              <a:ln>
                <a:noFill/>
              </a:ln>
              <a:effectLst/>
            </p:spPr>
            <p:txBody>
              <a:bodyPr lIns="25400" tIns="25400" rIns="25400" bIns="25400" anchor="ctr"/>
              <a:lstStyle/>
              <a:p>
                <a:endParaRPr lang="id-ID" sz="900" dirty="0">
                  <a:cs typeface="+mn-ea"/>
                  <a:sym typeface="+mn-lt"/>
                </a:endParaRPr>
              </a:p>
            </p:txBody>
          </p:sp>
          <p:sp>
            <p:nvSpPr>
              <p:cNvPr id="125969" name="AutoShape 17"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1540145" y="2783680"/>
                <a:ext cx="1227138" cy="2158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algn="l">
                  <a:defRPr/>
                </a:pPr>
                <a:r>
                  <a:rPr lang="zh-TW" altLang="en-US" sz="1400" b="1" dirty="0">
                    <a:solidFill>
                      <a:schemeClr val="bg1"/>
                    </a:solidFill>
                    <a:cs typeface="+mn-ea"/>
                    <a:sym typeface="+mn-lt"/>
                  </a:rPr>
                  <a:t>系統性</a:t>
                </a:r>
                <a:r>
                  <a:rPr lang="en-US" altLang="zh-TW" sz="1400" b="1" dirty="0">
                    <a:solidFill>
                      <a:schemeClr val="bg1"/>
                    </a:solidFill>
                    <a:cs typeface="+mn-ea"/>
                    <a:sym typeface="+mn-lt"/>
                  </a:rPr>
                  <a:t>NA</a:t>
                </a:r>
                <a:endParaRPr lang="en-US" sz="1000" dirty="0">
                  <a:solidFill>
                    <a:schemeClr val="bg1"/>
                  </a:solidFill>
                  <a:cs typeface="+mn-ea"/>
                  <a:sym typeface="+mn-lt"/>
                </a:endParaRPr>
              </a:p>
            </p:txBody>
          </p:sp>
        </p:grpSp>
        <p:sp>
          <p:nvSpPr>
            <p:cNvPr id="125974" name="AutoShape 22"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1102839" y="2315210"/>
              <a:ext cx="247650" cy="270669"/>
            </a:xfrm>
            <a:custGeom>
              <a:avLst/>
              <a:gdLst>
                <a:gd name="T0" fmla="*/ 247650 w 21600"/>
                <a:gd name="T1" fmla="*/ 270669 h 21600"/>
                <a:gd name="T2" fmla="*/ 247650 w 21600"/>
                <a:gd name="T3" fmla="*/ 270669 h 21600"/>
                <a:gd name="T4" fmla="*/ 247650 w 21600"/>
                <a:gd name="T5" fmla="*/ 270669 h 21600"/>
                <a:gd name="T6" fmla="*/ 247650 w 21600"/>
                <a:gd name="T7" fmla="*/ 2706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21600"/>
                  </a:moveTo>
                  <a:lnTo>
                    <a:pt x="15882" y="21600"/>
                  </a:lnTo>
                  <a:lnTo>
                    <a:pt x="15882" y="0"/>
                  </a:lnTo>
                  <a:lnTo>
                    <a:pt x="21599" y="0"/>
                  </a:lnTo>
                  <a:cubicBezTo>
                    <a:pt x="21599" y="0"/>
                    <a:pt x="21599" y="21600"/>
                    <a:pt x="21599" y="21600"/>
                  </a:cubicBezTo>
                  <a:close/>
                  <a:moveTo>
                    <a:pt x="13658" y="21600"/>
                  </a:moveTo>
                  <a:lnTo>
                    <a:pt x="7941" y="21600"/>
                  </a:lnTo>
                  <a:lnTo>
                    <a:pt x="7941" y="9983"/>
                  </a:lnTo>
                  <a:lnTo>
                    <a:pt x="13658" y="9983"/>
                  </a:lnTo>
                  <a:cubicBezTo>
                    <a:pt x="13658" y="9983"/>
                    <a:pt x="13658" y="21600"/>
                    <a:pt x="13658" y="21600"/>
                  </a:cubicBezTo>
                  <a:close/>
                  <a:moveTo>
                    <a:pt x="5717" y="21600"/>
                  </a:moveTo>
                  <a:lnTo>
                    <a:pt x="0" y="21600"/>
                  </a:lnTo>
                  <a:lnTo>
                    <a:pt x="0" y="5990"/>
                  </a:lnTo>
                  <a:lnTo>
                    <a:pt x="5717" y="5990"/>
                  </a:lnTo>
                  <a:cubicBezTo>
                    <a:pt x="5717" y="5990"/>
                    <a:pt x="5717" y="21600"/>
                    <a:pt x="5717"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id-ID" sz="900" dirty="0">
                <a:cs typeface="+mn-ea"/>
                <a:sym typeface="+mn-lt"/>
              </a:endParaRPr>
            </a:p>
          </p:txBody>
        </p:sp>
      </p:grpSp>
      <p:grpSp>
        <p:nvGrpSpPr>
          <p:cNvPr id="16" name="群組 15"/>
          <p:cNvGrpSpPr/>
          <p:nvPr/>
        </p:nvGrpSpPr>
        <p:grpSpPr>
          <a:xfrm>
            <a:off x="6029780" y="1871713"/>
            <a:ext cx="2729707" cy="588787"/>
            <a:chOff x="6087717" y="2200820"/>
            <a:chExt cx="2729707" cy="588787"/>
          </a:xfrm>
        </p:grpSpPr>
        <p:grpSp>
          <p:nvGrpSpPr>
            <p:cNvPr id="14" name="群組 13"/>
            <p:cNvGrpSpPr/>
            <p:nvPr/>
          </p:nvGrpSpPr>
          <p:grpSpPr>
            <a:xfrm>
              <a:off x="6087717" y="2200820"/>
              <a:ext cx="2729707" cy="588787"/>
              <a:chOff x="8824913" y="4002882"/>
              <a:chExt cx="2729707" cy="2220119"/>
            </a:xfrm>
          </p:grpSpPr>
          <p:sp>
            <p:nvSpPr>
              <p:cNvPr id="125964" name="AutoShape 12"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8824913" y="4002882"/>
                <a:ext cx="2729707" cy="2220119"/>
              </a:xfrm>
              <a:custGeom>
                <a:avLst/>
                <a:gdLst>
                  <a:gd name="T0" fmla="*/ 2729707 w 21600"/>
                  <a:gd name="T1" fmla="*/ 2220119 h 21600"/>
                  <a:gd name="T2" fmla="*/ 2729707 w 21600"/>
                  <a:gd name="T3" fmla="*/ 2220119 h 21600"/>
                  <a:gd name="T4" fmla="*/ 2729707 w 21600"/>
                  <a:gd name="T5" fmla="*/ 2220119 h 21600"/>
                  <a:gd name="T6" fmla="*/ 2729707 w 21600"/>
                  <a:gd name="T7" fmla="*/ 2220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600"/>
                    </a:lnTo>
                    <a:lnTo>
                      <a:pt x="0" y="21600"/>
                    </a:lnTo>
                    <a:lnTo>
                      <a:pt x="0" y="0"/>
                    </a:lnTo>
                    <a:close/>
                  </a:path>
                </a:pathLst>
              </a:custGeom>
              <a:solidFill>
                <a:schemeClr val="accent4"/>
              </a:solidFill>
              <a:ln>
                <a:noFill/>
              </a:ln>
              <a:effectLst/>
            </p:spPr>
            <p:txBody>
              <a:bodyPr wrap="none" lIns="25400" tIns="25400" rIns="25400" bIns="25400" anchor="ctr"/>
              <a:lstStyle/>
              <a:p>
                <a:endParaRPr lang="id-ID" sz="900" dirty="0">
                  <a:cs typeface="+mn-ea"/>
                  <a:sym typeface="+mn-lt"/>
                </a:endParaRPr>
              </a:p>
            </p:txBody>
          </p:sp>
          <p:sp>
            <p:nvSpPr>
              <p:cNvPr id="125972" name="AutoShape 2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9576197" y="5004952"/>
                <a:ext cx="1227138" cy="2159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a:defRPr/>
                </a:pPr>
                <a:r>
                  <a:rPr kumimoji="1" lang="zh-CN" altLang="en-US" sz="1400" dirty="0">
                    <a:solidFill>
                      <a:schemeClr val="bg1"/>
                    </a:solidFill>
                  </a:rPr>
                  <a:t>將</a:t>
                </a:r>
                <a:r>
                  <a:rPr kumimoji="1" lang="en-US" altLang="zh-CN" sz="1400" dirty="0">
                    <a:solidFill>
                      <a:schemeClr val="bg1"/>
                    </a:solidFill>
                  </a:rPr>
                  <a:t>NA</a:t>
                </a:r>
                <a:r>
                  <a:rPr kumimoji="1" lang="zh-CN" altLang="en-US" sz="1400" dirty="0">
                    <a:solidFill>
                      <a:schemeClr val="bg1"/>
                    </a:solidFill>
                  </a:rPr>
                  <a:t>視為特徵</a:t>
                </a:r>
                <a:endParaRPr lang="en-US" sz="900" dirty="0">
                  <a:solidFill>
                    <a:schemeClr val="bg1"/>
                  </a:solidFill>
                  <a:cs typeface="+mn-ea"/>
                  <a:sym typeface="+mn-lt"/>
                </a:endParaRPr>
              </a:p>
            </p:txBody>
          </p:sp>
        </p:grpSp>
        <p:sp>
          <p:nvSpPr>
            <p:cNvPr id="125975" name="AutoShape 23"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a:spLocks/>
            </p:cNvSpPr>
            <p:nvPr/>
          </p:nvSpPr>
          <p:spPr bwMode="auto">
            <a:xfrm>
              <a:off x="6418711" y="2359878"/>
              <a:ext cx="279400" cy="279400"/>
            </a:xfrm>
            <a:custGeom>
              <a:avLst/>
              <a:gdLst>
                <a:gd name="T0" fmla="*/ 279400 w 21600"/>
                <a:gd name="T1" fmla="*/ 279400 h 21600"/>
                <a:gd name="T2" fmla="*/ 279400 w 21600"/>
                <a:gd name="T3" fmla="*/ 279400 h 21600"/>
                <a:gd name="T4" fmla="*/ 279400 w 21600"/>
                <a:gd name="T5" fmla="*/ 279400 h 21600"/>
                <a:gd name="T6" fmla="*/ 279400 w 21600"/>
                <a:gd name="T7" fmla="*/ 2794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277" y="9427"/>
                  </a:moveTo>
                  <a:lnTo>
                    <a:pt x="12277" y="0"/>
                  </a:lnTo>
                  <a:cubicBezTo>
                    <a:pt x="17448" y="0"/>
                    <a:pt x="21599" y="4150"/>
                    <a:pt x="21599" y="9322"/>
                  </a:cubicBezTo>
                  <a:cubicBezTo>
                    <a:pt x="21599" y="9357"/>
                    <a:pt x="21599" y="9392"/>
                    <a:pt x="21599" y="9427"/>
                  </a:cubicBezTo>
                  <a:cubicBezTo>
                    <a:pt x="21599" y="9427"/>
                    <a:pt x="12277" y="9427"/>
                    <a:pt x="12277" y="9427"/>
                  </a:cubicBezTo>
                  <a:close/>
                  <a:moveTo>
                    <a:pt x="18680" y="12383"/>
                  </a:moveTo>
                  <a:cubicBezTo>
                    <a:pt x="18680" y="12312"/>
                    <a:pt x="18680" y="12277"/>
                    <a:pt x="18680" y="12277"/>
                  </a:cubicBezTo>
                  <a:cubicBezTo>
                    <a:pt x="18680" y="17449"/>
                    <a:pt x="14493" y="21599"/>
                    <a:pt x="9322" y="21599"/>
                  </a:cubicBezTo>
                  <a:cubicBezTo>
                    <a:pt x="4151" y="21599"/>
                    <a:pt x="0" y="17449"/>
                    <a:pt x="0" y="12277"/>
                  </a:cubicBezTo>
                  <a:cubicBezTo>
                    <a:pt x="0" y="7106"/>
                    <a:pt x="4151" y="2919"/>
                    <a:pt x="9322" y="2919"/>
                  </a:cubicBezTo>
                  <a:lnTo>
                    <a:pt x="9322" y="12383"/>
                  </a:lnTo>
                  <a:cubicBezTo>
                    <a:pt x="9322" y="12383"/>
                    <a:pt x="18680" y="12383"/>
                    <a:pt x="18680" y="12383"/>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id-ID" sz="900" dirty="0">
                <a:cs typeface="+mn-ea"/>
                <a:sym typeface="+mn-lt"/>
              </a:endParaRPr>
            </a:p>
          </p:txBody>
        </p:sp>
      </p:grpSp>
      <p:cxnSp>
        <p:nvCxnSpPr>
          <p:cNvPr id="28" name="直接连接符 27"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CxnSpPr/>
          <p:nvPr/>
        </p:nvCxnSpPr>
        <p:spPr>
          <a:xfrm>
            <a:off x="1283585" y="341322"/>
            <a:ext cx="0" cy="59333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e7d195523061f1c0"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hidden="1"/>
          <p:cNvSpPr txBox="1"/>
          <p:nvPr/>
        </p:nvSpPr>
        <p:spPr>
          <a:xfrm>
            <a:off x="-355600" y="1803400"/>
            <a:ext cx="293927" cy="1016000"/>
          </a:xfrm>
          <a:prstGeom prst="rect">
            <a:avLst/>
          </a:prstGeom>
          <a:noFill/>
        </p:spPr>
        <p:txBody>
          <a:bodyPr vert="wordArtVert" rtlCol="0">
            <a:spAutoFit/>
          </a:bodyPr>
          <a:lstStyle/>
          <a:p>
            <a:r>
              <a:rPr lang="en-US" altLang="zh-CN" sz="100">
                <a:cs typeface="+mn-ea"/>
                <a:sym typeface="+mn-lt"/>
              </a:rPr>
              <a:t>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a:t>
            </a:r>
            <a:endParaRPr lang="zh-CN" altLang="en-US" sz="100">
              <a:cs typeface="+mn-ea"/>
              <a:sym typeface="+mn-lt"/>
            </a:endParaRPr>
          </a:p>
        </p:txBody>
      </p:sp>
      <p:sp>
        <p:nvSpPr>
          <p:cNvPr id="34" name="文本框 19" descr="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
          <p:cNvSpPr txBox="1"/>
          <p:nvPr/>
        </p:nvSpPr>
        <p:spPr>
          <a:xfrm>
            <a:off x="1510769" y="407156"/>
            <a:ext cx="1107996" cy="461665"/>
          </a:xfrm>
          <a:prstGeom prst="rect">
            <a:avLst/>
          </a:prstGeom>
          <a:noFill/>
        </p:spPr>
        <p:txBody>
          <a:bodyPr wrap="none" rtlCol="0">
            <a:spAutoFit/>
          </a:bodyPr>
          <a:lstStyle/>
          <a:p>
            <a:r>
              <a:rPr lang="zh-TW" altLang="en-US" sz="2400" b="1" dirty="0">
                <a:solidFill>
                  <a:schemeClr val="accent1"/>
                </a:solidFill>
                <a:cs typeface="+mn-ea"/>
                <a:sym typeface="+mn-lt"/>
              </a:rPr>
              <a:t>預處理</a:t>
            </a:r>
            <a:endParaRPr lang="zh-CN" altLang="en-US" sz="2400" b="1" dirty="0">
              <a:solidFill>
                <a:schemeClr val="accent1"/>
              </a:solidFill>
              <a:cs typeface="+mn-ea"/>
              <a:sym typeface="+mn-lt"/>
            </a:endParaRPr>
          </a:p>
        </p:txBody>
      </p:sp>
      <p:sp>
        <p:nvSpPr>
          <p:cNvPr id="15" name="矩形 14"/>
          <p:cNvSpPr/>
          <p:nvPr/>
        </p:nvSpPr>
        <p:spPr>
          <a:xfrm>
            <a:off x="1678442" y="1063940"/>
            <a:ext cx="6096000" cy="646331"/>
          </a:xfrm>
          <a:prstGeom prst="rect">
            <a:avLst/>
          </a:prstGeom>
        </p:spPr>
        <p:txBody>
          <a:bodyPr>
            <a:spAutoFit/>
          </a:bodyPr>
          <a:lstStyle/>
          <a:p>
            <a:pPr marL="285750" indent="-285750">
              <a:buFont typeface="Arial" panose="020B0604020202020204" pitchFamily="34" charset="0"/>
              <a:buChar char="•"/>
            </a:pPr>
            <a:r>
              <a:rPr kumimoji="1" lang="zh-TW" altLang="en-US" dirty="0">
                <a:solidFill>
                  <a:schemeClr val="bg1"/>
                </a:solidFill>
              </a:rPr>
              <a:t>將類別變數轉為虛擬變數</a:t>
            </a:r>
            <a:endParaRPr kumimoji="1" lang="en-US" altLang="zh-TW" dirty="0">
              <a:solidFill>
                <a:schemeClr val="bg1"/>
              </a:solidFill>
            </a:endParaRPr>
          </a:p>
          <a:p>
            <a:pPr lvl="1"/>
            <a:r>
              <a:rPr kumimoji="1" lang="zh-TW" altLang="en-US" dirty="0">
                <a:solidFill>
                  <a:schemeClr val="bg1"/>
                </a:solidFill>
              </a:rPr>
              <a:t>由</a:t>
            </a:r>
            <a:r>
              <a:rPr kumimoji="1" lang="en-US" altLang="zh-TW" dirty="0">
                <a:solidFill>
                  <a:schemeClr val="bg1"/>
                </a:solidFill>
              </a:rPr>
              <a:t>47</a:t>
            </a:r>
            <a:r>
              <a:rPr kumimoji="1" lang="zh-CN" altLang="en-US" dirty="0">
                <a:solidFill>
                  <a:schemeClr val="bg1"/>
                </a:solidFill>
              </a:rPr>
              <a:t>項特徵變為</a:t>
            </a:r>
            <a:r>
              <a:rPr kumimoji="1" lang="en-US" altLang="zh-CN" dirty="0">
                <a:solidFill>
                  <a:schemeClr val="bg1"/>
                </a:solidFill>
              </a:rPr>
              <a:t>200</a:t>
            </a:r>
            <a:r>
              <a:rPr kumimoji="1" lang="zh-CN" altLang="en-US" dirty="0">
                <a:solidFill>
                  <a:schemeClr val="bg1"/>
                </a:solidFill>
              </a:rPr>
              <a:t>多項</a:t>
            </a:r>
            <a:endParaRPr kumimoji="1" lang="en-US" altLang="zh-CN" dirty="0">
              <a:solidFill>
                <a:schemeClr val="bg1"/>
              </a:solidFill>
            </a:endParaRPr>
          </a:p>
        </p:txBody>
      </p:sp>
      <p:sp>
        <p:nvSpPr>
          <p:cNvPr id="39" name="矩形 38"/>
          <p:cNvSpPr/>
          <p:nvPr/>
        </p:nvSpPr>
        <p:spPr>
          <a:xfrm>
            <a:off x="5566693" y="1063940"/>
            <a:ext cx="6096000" cy="646331"/>
          </a:xfrm>
          <a:prstGeom prst="rect">
            <a:avLst/>
          </a:prstGeom>
        </p:spPr>
        <p:txBody>
          <a:bodyPr>
            <a:spAutoFit/>
          </a:bodyPr>
          <a:lstStyle/>
          <a:p>
            <a:pPr marL="285750" indent="-285750">
              <a:buFont typeface="Arial" panose="020B0604020202020204" pitchFamily="34" charset="0"/>
              <a:buChar char="•"/>
            </a:pPr>
            <a:r>
              <a:rPr kumimoji="1" lang="en-US" altLang="zh-TW" dirty="0">
                <a:solidFill>
                  <a:schemeClr val="bg1"/>
                </a:solidFill>
              </a:rPr>
              <a:t>NA</a:t>
            </a:r>
            <a:r>
              <a:rPr kumimoji="1" lang="zh-CN" altLang="en-US" dirty="0">
                <a:solidFill>
                  <a:schemeClr val="bg1"/>
                </a:solidFill>
              </a:rPr>
              <a:t>處理</a:t>
            </a:r>
            <a:endParaRPr kumimoji="1" lang="en-US" altLang="zh-CN" dirty="0">
              <a:solidFill>
                <a:schemeClr val="bg1"/>
              </a:solidFill>
            </a:endParaRPr>
          </a:p>
          <a:p>
            <a:pPr lvl="1"/>
            <a:r>
              <a:rPr kumimoji="1" lang="zh-CN" altLang="en-US" dirty="0">
                <a:solidFill>
                  <a:schemeClr val="bg1"/>
                </a:solidFill>
              </a:rPr>
              <a:t>視為特徵，而非以眾數填入。</a:t>
            </a:r>
            <a:endParaRPr kumimoji="1" lang="en-US" altLang="zh-CN" dirty="0">
              <a:solidFill>
                <a:schemeClr val="bg1"/>
              </a:solidFill>
            </a:endParaRPr>
          </a:p>
        </p:txBody>
      </p:sp>
    </p:spTree>
    <p:extLst>
      <p:ext uri="{BB962C8B-B14F-4D97-AF65-F5344CB8AC3E}">
        <p14:creationId xmlns:p14="http://schemas.microsoft.com/office/powerpoint/2010/main" val="843440258"/>
      </p:ext>
    </p:extLst>
  </p:cSld>
  <p:clrMapOvr>
    <a:masterClrMapping/>
  </p:clrMapOvr>
  <p:transition spd="slow">
    <p:wipe/>
  </p:transition>
</p:sld>
</file>

<file path=ppt/theme/theme1.xml><?xml version="1.0" encoding="utf-8"?>
<a:theme xmlns:a="http://schemas.openxmlformats.org/drawingml/2006/main" name="2_Office Theme">
  <a:themeElements>
    <a:clrScheme name="自定义 1155">
      <a:dk1>
        <a:srgbClr val="18232F"/>
      </a:dk1>
      <a:lt1>
        <a:sysClr val="window" lastClr="FFFFFF"/>
      </a:lt1>
      <a:dk2>
        <a:srgbClr val="454551"/>
      </a:dk2>
      <a:lt2>
        <a:srgbClr val="D8D9DC"/>
      </a:lt2>
      <a:accent1>
        <a:srgbClr val="F5D6A3"/>
      </a:accent1>
      <a:accent2>
        <a:srgbClr val="B19163"/>
      </a:accent2>
      <a:accent3>
        <a:srgbClr val="F5D6A3"/>
      </a:accent3>
      <a:accent4>
        <a:srgbClr val="B19163"/>
      </a:accent4>
      <a:accent5>
        <a:srgbClr val="F5D6A3"/>
      </a:accent5>
      <a:accent6>
        <a:srgbClr val="B19163"/>
      </a:accent6>
      <a:hlink>
        <a:srgbClr val="6B9F25"/>
      </a:hlink>
      <a:folHlink>
        <a:srgbClr val="8C8C8C"/>
      </a:folHlink>
    </a:clrScheme>
    <a:fontScheme name="Temp">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50800" cap="flat" cmpd="sng" algn="ctr">
          <a:no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50800" tIns="50800" rIns="50800" bIns="50800" numCol="1" rtlCol="0" anchor="ctr" anchorCtr="0" compatLnSpc="1">
        <a:prstTxWarp prst="textNoShape">
          <a:avLst/>
        </a:prstTxWarp>
      </a:bodyPr>
      <a:lstStyle>
        <a:defPPr marL="228600" marR="0" indent="0" algn="r" defTabSz="457200" rtl="0" eaLnBrk="1" fontAlgn="base" latinLnBrk="0" hangingPunct="0">
          <a:lnSpc>
            <a:spcPct val="120000"/>
          </a:lnSpc>
          <a:spcBef>
            <a:spcPct val="0"/>
          </a:spcBef>
          <a:spcAft>
            <a:spcPct val="0"/>
          </a:spcAft>
          <a:buClrTx/>
          <a:buSzTx/>
          <a:buFontTx/>
          <a:buNone/>
          <a:tabLst/>
          <a:defRPr kumimoji="0" sz="2200" b="0" i="0" u="none" strike="noStrike" cap="none" normalizeH="0" baseline="0">
            <a:ln>
              <a:noFill/>
            </a:ln>
            <a:solidFill>
              <a:srgbClr val="777776"/>
            </a:solidFill>
            <a:effectLst/>
            <a:latin typeface="Roboto" charset="0"/>
            <a:ea typeface="ＭＳ Ｐゴシック" charset="0"/>
            <a:cs typeface="Roboto" charset="0"/>
            <a:sym typeface="Roboto" charset="0"/>
          </a:defRPr>
        </a:defPPr>
      </a:lstStyle>
    </a:spDef>
    <a:lnDef>
      <a:spPr bwMode="auto">
        <a:xfrm>
          <a:off x="0" y="0"/>
          <a:ext cx="1" cy="1"/>
        </a:xfrm>
        <a:custGeom>
          <a:avLst/>
          <a:gdLst/>
          <a:ahLst/>
          <a:cxnLst/>
          <a:rect l="0" t="0" r="0" b="0"/>
          <a:pathLst/>
        </a:custGeom>
        <a:solidFill>
          <a:srgbClr val="F3B37C"/>
        </a:solidFill>
        <a:ln w="50800" cap="flat" cmpd="sng" algn="ctr">
          <a:solidFill>
            <a:srgbClr val="F3B37C"/>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50800" tIns="50800" rIns="50800" bIns="50800" numCol="1" anchor="ctr" anchorCtr="0" compatLnSpc="1">
        <a:prstTxWarp prst="textNoShape">
          <a:avLst/>
        </a:prstTxWarp>
      </a:bodyPr>
      <a:lstStyle>
        <a:defPPr marL="228600" marR="0" indent="0" algn="r" defTabSz="457200" rtl="0" eaLnBrk="1" fontAlgn="base" latinLnBrk="0" hangingPunct="0">
          <a:lnSpc>
            <a:spcPct val="120000"/>
          </a:lnSpc>
          <a:spcBef>
            <a:spcPct val="0"/>
          </a:spcBef>
          <a:spcAft>
            <a:spcPct val="0"/>
          </a:spcAft>
          <a:buClrTx/>
          <a:buSzTx/>
          <a:buFontTx/>
          <a:buNone/>
          <a:tabLst/>
          <a:defRPr kumimoji="0" lang="en-US" sz="2200" b="0" i="0" u="none" strike="noStrike" cap="none" normalizeH="0" baseline="0">
            <a:ln>
              <a:noFill/>
            </a:ln>
            <a:solidFill>
              <a:srgbClr val="777776"/>
            </a:solidFill>
            <a:effectLst/>
            <a:latin typeface="Roboto" charset="0"/>
            <a:ea typeface="ＭＳ Ｐゴシック" charset="0"/>
            <a:cs typeface="Roboto" charset="0"/>
            <a:sym typeface="Roboto" charset="0"/>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7d195523061f1c0 xmlns="http://e7d195523061f1c0/custom/data/def">
  <_7b1dac89e7d195523061f1c0316ecb71 xmlns="">e7d195523061f1c021b92b3d25e54ab5e788c0576048880950C3AFFA1066A7153250F1349197BA8C5246BA9D557EC0274B8DA272D2431748978789E76D2CD7D1F11E7447C1D163F5D9CA1CD35DC7B6F0026C6BB43698AE8ABE198CE43AE063B36613FCC77726633386BAA80D73C5D10D616C98DAC7AC536003E521094E2D8B478EDA5836A50F3DAF31D39F08BE4C2C77</_7b1dac89e7d195523061f1c0316ecb71>
  <_7b1dac89e7d195523061f1c0316ecb71 xmlns="">e7d195523061f1c021b92b3d25e54ab5e788c0576048880950C3AFFA1066A7153250F1349197BA8C5246BA9D557EC0274B8DA272D2431748978789E76D2CD7D1F11E7447C1D163F5D9CA1CD35DC7B6F0026C6BB43698AE8ABE198CE43AE063B3E332E7F2F9A07476098B80A2CB56CD3BF24703F88FF544B496B9D97F614F8728C7C44CCB799DD11FA2727A4E3A5146B1</_7b1dac89e7d195523061f1c0316ecb71>
  <_7b1dac89e7d195523061f1c0316ecb71 xmlns="">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_7b1dac89e7d195523061f1c0316ecb71>
</e7d195523061f1c0>
</file>

<file path=customXml/itemProps1.xml><?xml version="1.0" encoding="utf-8"?>
<ds:datastoreItem xmlns:ds="http://schemas.openxmlformats.org/officeDocument/2006/customXml" ds:itemID="{1D981AE6-3F7E-4C1F-8980-7532C73FBA7F}">
  <ds:schemaRefs>
    <ds:schemaRef ds:uri="http://e7d195523061f1c0/custom/data/def"/>
    <ds:schemaRef ds:uri=""/>
  </ds:schemaRefs>
</ds:datastoreItem>
</file>

<file path=docProps/app.xml><?xml version="1.0" encoding="utf-8"?>
<Properties xmlns="http://schemas.openxmlformats.org/officeDocument/2006/extended-properties" xmlns:vt="http://schemas.openxmlformats.org/officeDocument/2006/docPropsVTypes">
  <Template/>
  <TotalTime>1639</TotalTime>
  <Words>2330</Words>
  <Application>Microsoft Macintosh PowerPoint</Application>
  <PresentationFormat>寬螢幕</PresentationFormat>
  <Paragraphs>475</Paragraphs>
  <Slides>20</Slides>
  <Notes>12</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20</vt:i4>
      </vt:variant>
    </vt:vector>
  </HeadingPairs>
  <TitlesOfParts>
    <vt:vector size="28" baseType="lpstr">
      <vt:lpstr>微軟正黑體</vt:lpstr>
      <vt:lpstr>等线</vt:lpstr>
      <vt:lpstr>Roboto</vt:lpstr>
      <vt:lpstr>Arial</vt:lpstr>
      <vt:lpstr>Calibri</vt:lpstr>
      <vt:lpstr>Helvetica Light</vt:lpstr>
      <vt:lpstr>Source Sans Pro</vt:lpstr>
      <vt:lpstr>2_Office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KuanTing Ho</cp:lastModifiedBy>
  <cp:revision>217</cp:revision>
  <dcterms:created xsi:type="dcterms:W3CDTF">2016-09-25T13:49:08Z</dcterms:created>
  <dcterms:modified xsi:type="dcterms:W3CDTF">2019-06-24T08:07:47Z</dcterms:modified>
</cp:coreProperties>
</file>